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46100A-A394-45CC-9BD7-945F81F9BDB8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6F652BE-738D-4993-9382-45C54BA65306}">
      <dgm:prSet phldrT="[Текст]"/>
      <dgm:spPr>
        <a:xfrm>
          <a:off x="1338005" y="1246828"/>
          <a:ext cx="2209631" cy="1104815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Иммунитет</a:t>
          </a:r>
          <a:r>
            <a:rPr lang="kk-K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тапшылығы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09D97BA8-0D9E-4A80-B883-DC767FA16DA7}" type="parTrans" cxnId="{7E7C5081-43AC-4FE6-8F17-5BD274A06384}">
      <dgm:prSet/>
      <dgm:spPr/>
      <dgm:t>
        <a:bodyPr/>
        <a:lstStyle/>
        <a:p>
          <a:endParaRPr lang="ru-RU"/>
        </a:p>
      </dgm:t>
    </dgm:pt>
    <dgm:pt modelId="{82D3361A-A53B-4028-AB08-CC479DB89244}" type="sibTrans" cxnId="{7E7C5081-43AC-4FE6-8F17-5BD274A06384}">
      <dgm:prSet/>
      <dgm:spPr/>
      <dgm:t>
        <a:bodyPr/>
        <a:lstStyle/>
        <a:p>
          <a:endParaRPr lang="ru-RU"/>
        </a:p>
      </dgm:t>
    </dgm:pt>
    <dgm:pt modelId="{FB91CEAF-0840-4E02-A634-DA8F0A0F6692}">
      <dgm:prSet phldrT="[Текст]"/>
      <dgm:spPr>
        <a:xfrm>
          <a:off x="1177" y="2815666"/>
          <a:ext cx="2209631" cy="1104815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kk-KZ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Туа пайда болған (тұқым қуалайтын)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C2095E08-D7EF-4A4C-9424-71831F7850E7}" type="parTrans" cxnId="{889208E2-3BC4-4027-8231-99E732429EF2}">
      <dgm:prSet/>
      <dgm:spPr>
        <a:xfrm>
          <a:off x="1105993" y="2351644"/>
          <a:ext cx="1336827" cy="464022"/>
        </a:xfrm>
        <a:custGeom>
          <a:avLst/>
          <a:gdLst/>
          <a:ahLst/>
          <a:cxnLst/>
          <a:rect l="0" t="0" r="0" b="0"/>
          <a:pathLst>
            <a:path>
              <a:moveTo>
                <a:pt x="1336827" y="0"/>
              </a:moveTo>
              <a:lnTo>
                <a:pt x="1336827" y="232011"/>
              </a:lnTo>
              <a:lnTo>
                <a:pt x="0" y="232011"/>
              </a:lnTo>
              <a:lnTo>
                <a:pt x="0" y="464022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9699D61A-8089-45FC-A71B-5E769CA10E5F}" type="sibTrans" cxnId="{889208E2-3BC4-4027-8231-99E732429EF2}">
      <dgm:prSet/>
      <dgm:spPr/>
      <dgm:t>
        <a:bodyPr/>
        <a:lstStyle/>
        <a:p>
          <a:endParaRPr lang="ru-RU"/>
        </a:p>
      </dgm:t>
    </dgm:pt>
    <dgm:pt modelId="{6B21D4B6-41F2-4AFE-8691-614D8D5258F1}">
      <dgm:prSet phldrT="[Текст]"/>
      <dgm:spPr>
        <a:xfrm>
          <a:off x="2674832" y="2815666"/>
          <a:ext cx="2209631" cy="1104815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kk-KZ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Жүре пайда болған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280A0FDB-71AD-4265-97A0-D10C14064782}" type="parTrans" cxnId="{D8A40025-1F9C-47C5-A73D-77887173EE15}">
      <dgm:prSet/>
      <dgm:spPr>
        <a:xfrm>
          <a:off x="2442821" y="2351644"/>
          <a:ext cx="1336827" cy="464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11"/>
              </a:lnTo>
              <a:lnTo>
                <a:pt x="1336827" y="232011"/>
              </a:lnTo>
              <a:lnTo>
                <a:pt x="1336827" y="464022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86BAE450-BAEF-45C6-9A14-41FE8BABB02A}" type="sibTrans" cxnId="{D8A40025-1F9C-47C5-A73D-77887173EE15}">
      <dgm:prSet/>
      <dgm:spPr/>
      <dgm:t>
        <a:bodyPr/>
        <a:lstStyle/>
        <a:p>
          <a:endParaRPr lang="ru-RU"/>
        </a:p>
      </dgm:t>
    </dgm:pt>
    <dgm:pt modelId="{9FB03184-1421-4286-938E-F2A20C9F2F45}" type="pres">
      <dgm:prSet presAssocID="{C146100A-A394-45CC-9BD7-945F81F9BD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5D57B6-80EF-4372-952F-47CF8F67348B}" type="pres">
      <dgm:prSet presAssocID="{46F652BE-738D-4993-9382-45C54BA65306}" presName="hierRoot1" presStyleCnt="0">
        <dgm:presLayoutVars>
          <dgm:hierBranch val="init"/>
        </dgm:presLayoutVars>
      </dgm:prSet>
      <dgm:spPr/>
    </dgm:pt>
    <dgm:pt modelId="{899EDA10-301A-4799-B900-1ADE73981DEA}" type="pres">
      <dgm:prSet presAssocID="{46F652BE-738D-4993-9382-45C54BA65306}" presName="rootComposite1" presStyleCnt="0"/>
      <dgm:spPr/>
    </dgm:pt>
    <dgm:pt modelId="{19F01FD6-B075-484C-85EF-2BA780C6F369}" type="pres">
      <dgm:prSet presAssocID="{46F652BE-738D-4993-9382-45C54BA6530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022B1A-68CE-432D-B7B7-D513DB9CD66A}" type="pres">
      <dgm:prSet presAssocID="{46F652BE-738D-4993-9382-45C54BA6530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AA28C00-BBD8-48BA-A491-8EE076A3FAB3}" type="pres">
      <dgm:prSet presAssocID="{46F652BE-738D-4993-9382-45C54BA65306}" presName="hierChild2" presStyleCnt="0"/>
      <dgm:spPr/>
    </dgm:pt>
    <dgm:pt modelId="{D3F17D0B-8DA9-4266-B2EC-2EBA9FC1B671}" type="pres">
      <dgm:prSet presAssocID="{C2095E08-D7EF-4A4C-9424-71831F7850E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77E1D58-293F-4B4E-BDF9-B0A95F26B3A7}" type="pres">
      <dgm:prSet presAssocID="{FB91CEAF-0840-4E02-A634-DA8F0A0F6692}" presName="hierRoot2" presStyleCnt="0">
        <dgm:presLayoutVars>
          <dgm:hierBranch val="init"/>
        </dgm:presLayoutVars>
      </dgm:prSet>
      <dgm:spPr/>
    </dgm:pt>
    <dgm:pt modelId="{E6151F31-FE81-4D4F-9F11-7604DEF86F07}" type="pres">
      <dgm:prSet presAssocID="{FB91CEAF-0840-4E02-A634-DA8F0A0F6692}" presName="rootComposite" presStyleCnt="0"/>
      <dgm:spPr/>
    </dgm:pt>
    <dgm:pt modelId="{15916705-768D-473E-90DB-B2EB026DE0D6}" type="pres">
      <dgm:prSet presAssocID="{FB91CEAF-0840-4E02-A634-DA8F0A0F669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4916C1-3E7E-4162-80D6-4228609DD4CF}" type="pres">
      <dgm:prSet presAssocID="{FB91CEAF-0840-4E02-A634-DA8F0A0F6692}" presName="rootConnector" presStyleLbl="node2" presStyleIdx="0" presStyleCnt="2"/>
      <dgm:spPr/>
      <dgm:t>
        <a:bodyPr/>
        <a:lstStyle/>
        <a:p>
          <a:endParaRPr lang="ru-RU"/>
        </a:p>
      </dgm:t>
    </dgm:pt>
    <dgm:pt modelId="{8A5D423C-B4E7-41BC-A96D-0B3B63C25C6F}" type="pres">
      <dgm:prSet presAssocID="{FB91CEAF-0840-4E02-A634-DA8F0A0F6692}" presName="hierChild4" presStyleCnt="0"/>
      <dgm:spPr/>
    </dgm:pt>
    <dgm:pt modelId="{E8BF30B0-8E7B-4FA7-85E4-FF87D2F389B9}" type="pres">
      <dgm:prSet presAssocID="{FB91CEAF-0840-4E02-A634-DA8F0A0F6692}" presName="hierChild5" presStyleCnt="0"/>
      <dgm:spPr/>
    </dgm:pt>
    <dgm:pt modelId="{0E366C6D-C4D3-446C-8548-98E2277E0988}" type="pres">
      <dgm:prSet presAssocID="{280A0FDB-71AD-4265-97A0-D10C14064782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7B9E04B-507C-44CA-B7EE-034D41B1FBD7}" type="pres">
      <dgm:prSet presAssocID="{6B21D4B6-41F2-4AFE-8691-614D8D5258F1}" presName="hierRoot2" presStyleCnt="0">
        <dgm:presLayoutVars>
          <dgm:hierBranch val="init"/>
        </dgm:presLayoutVars>
      </dgm:prSet>
      <dgm:spPr/>
    </dgm:pt>
    <dgm:pt modelId="{29799F8E-A03A-4B77-ABD8-F2A2F6025683}" type="pres">
      <dgm:prSet presAssocID="{6B21D4B6-41F2-4AFE-8691-614D8D5258F1}" presName="rootComposite" presStyleCnt="0"/>
      <dgm:spPr/>
    </dgm:pt>
    <dgm:pt modelId="{87AB1112-2375-486F-820D-A07291DDE49D}" type="pres">
      <dgm:prSet presAssocID="{6B21D4B6-41F2-4AFE-8691-614D8D5258F1}" presName="rootText" presStyleLbl="node2" presStyleIdx="1" presStyleCnt="2" custLinFactNeighborX="-1194" custLinFactNeighborY="23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7A97B3-8C98-4FCB-A759-0342886BFC41}" type="pres">
      <dgm:prSet presAssocID="{6B21D4B6-41F2-4AFE-8691-614D8D5258F1}" presName="rootConnector" presStyleLbl="node2" presStyleIdx="1" presStyleCnt="2"/>
      <dgm:spPr/>
      <dgm:t>
        <a:bodyPr/>
        <a:lstStyle/>
        <a:p>
          <a:endParaRPr lang="ru-RU"/>
        </a:p>
      </dgm:t>
    </dgm:pt>
    <dgm:pt modelId="{ED72AA8C-13DF-4723-B2AD-D45501F4A25D}" type="pres">
      <dgm:prSet presAssocID="{6B21D4B6-41F2-4AFE-8691-614D8D5258F1}" presName="hierChild4" presStyleCnt="0"/>
      <dgm:spPr/>
    </dgm:pt>
    <dgm:pt modelId="{F524EB00-98F8-47E8-8139-89F372384EF2}" type="pres">
      <dgm:prSet presAssocID="{6B21D4B6-41F2-4AFE-8691-614D8D5258F1}" presName="hierChild5" presStyleCnt="0"/>
      <dgm:spPr/>
    </dgm:pt>
    <dgm:pt modelId="{D3181514-A3C2-47A6-AE6A-5EC64BA81769}" type="pres">
      <dgm:prSet presAssocID="{46F652BE-738D-4993-9382-45C54BA65306}" presName="hierChild3" presStyleCnt="0"/>
      <dgm:spPr/>
    </dgm:pt>
  </dgm:ptLst>
  <dgm:cxnLst>
    <dgm:cxn modelId="{1CB0E166-3D2F-490E-BAEA-082F335FBBA9}" type="presOf" srcId="{46F652BE-738D-4993-9382-45C54BA65306}" destId="{55022B1A-68CE-432D-B7B7-D513DB9CD66A}" srcOrd="1" destOrd="0" presId="urn:microsoft.com/office/officeart/2005/8/layout/orgChart1"/>
    <dgm:cxn modelId="{1E59CFAF-8462-4618-BFA5-CA3A283EFCB0}" type="presOf" srcId="{C2095E08-D7EF-4A4C-9424-71831F7850E7}" destId="{D3F17D0B-8DA9-4266-B2EC-2EBA9FC1B671}" srcOrd="0" destOrd="0" presId="urn:microsoft.com/office/officeart/2005/8/layout/orgChart1"/>
    <dgm:cxn modelId="{889208E2-3BC4-4027-8231-99E732429EF2}" srcId="{46F652BE-738D-4993-9382-45C54BA65306}" destId="{FB91CEAF-0840-4E02-A634-DA8F0A0F6692}" srcOrd="0" destOrd="0" parTransId="{C2095E08-D7EF-4A4C-9424-71831F7850E7}" sibTransId="{9699D61A-8089-45FC-A71B-5E769CA10E5F}"/>
    <dgm:cxn modelId="{B2234968-406F-4A3A-9314-0AD680834EF7}" type="presOf" srcId="{280A0FDB-71AD-4265-97A0-D10C14064782}" destId="{0E366C6D-C4D3-446C-8548-98E2277E0988}" srcOrd="0" destOrd="0" presId="urn:microsoft.com/office/officeart/2005/8/layout/orgChart1"/>
    <dgm:cxn modelId="{75723EBA-3169-47F8-9EDD-9E601D0BAB8B}" type="presOf" srcId="{46F652BE-738D-4993-9382-45C54BA65306}" destId="{19F01FD6-B075-484C-85EF-2BA780C6F369}" srcOrd="0" destOrd="0" presId="urn:microsoft.com/office/officeart/2005/8/layout/orgChart1"/>
    <dgm:cxn modelId="{7E7C5081-43AC-4FE6-8F17-5BD274A06384}" srcId="{C146100A-A394-45CC-9BD7-945F81F9BDB8}" destId="{46F652BE-738D-4993-9382-45C54BA65306}" srcOrd="0" destOrd="0" parTransId="{09D97BA8-0D9E-4A80-B883-DC767FA16DA7}" sibTransId="{82D3361A-A53B-4028-AB08-CC479DB89244}"/>
    <dgm:cxn modelId="{AF5DADBC-20F0-4279-976C-CEAA809F069E}" type="presOf" srcId="{6B21D4B6-41F2-4AFE-8691-614D8D5258F1}" destId="{87AB1112-2375-486F-820D-A07291DDE49D}" srcOrd="0" destOrd="0" presId="urn:microsoft.com/office/officeart/2005/8/layout/orgChart1"/>
    <dgm:cxn modelId="{DDE9101F-AFA3-4403-97E4-2FF0801BD637}" type="presOf" srcId="{6B21D4B6-41F2-4AFE-8691-614D8D5258F1}" destId="{8D7A97B3-8C98-4FCB-A759-0342886BFC41}" srcOrd="1" destOrd="0" presId="urn:microsoft.com/office/officeart/2005/8/layout/orgChart1"/>
    <dgm:cxn modelId="{14A5917C-F8AD-4A55-A3FE-636A2ED52194}" type="presOf" srcId="{C146100A-A394-45CC-9BD7-945F81F9BDB8}" destId="{9FB03184-1421-4286-938E-F2A20C9F2F45}" srcOrd="0" destOrd="0" presId="urn:microsoft.com/office/officeart/2005/8/layout/orgChart1"/>
    <dgm:cxn modelId="{DB7B44B7-DFBB-413D-A37D-D424261F3CED}" type="presOf" srcId="{FB91CEAF-0840-4E02-A634-DA8F0A0F6692}" destId="{15916705-768D-473E-90DB-B2EB026DE0D6}" srcOrd="0" destOrd="0" presId="urn:microsoft.com/office/officeart/2005/8/layout/orgChart1"/>
    <dgm:cxn modelId="{DA066E82-3A9C-49AC-9935-E964E579966C}" type="presOf" srcId="{FB91CEAF-0840-4E02-A634-DA8F0A0F6692}" destId="{F34916C1-3E7E-4162-80D6-4228609DD4CF}" srcOrd="1" destOrd="0" presId="urn:microsoft.com/office/officeart/2005/8/layout/orgChart1"/>
    <dgm:cxn modelId="{D8A40025-1F9C-47C5-A73D-77887173EE15}" srcId="{46F652BE-738D-4993-9382-45C54BA65306}" destId="{6B21D4B6-41F2-4AFE-8691-614D8D5258F1}" srcOrd="1" destOrd="0" parTransId="{280A0FDB-71AD-4265-97A0-D10C14064782}" sibTransId="{86BAE450-BAEF-45C6-9A14-41FE8BABB02A}"/>
    <dgm:cxn modelId="{283E9737-5125-4B57-8E80-57B6859D3E5D}" type="presParOf" srcId="{9FB03184-1421-4286-938E-F2A20C9F2F45}" destId="{A95D57B6-80EF-4372-952F-47CF8F67348B}" srcOrd="0" destOrd="0" presId="urn:microsoft.com/office/officeart/2005/8/layout/orgChart1"/>
    <dgm:cxn modelId="{655023B9-39C4-41CD-BC58-782B34BF6FAD}" type="presParOf" srcId="{A95D57B6-80EF-4372-952F-47CF8F67348B}" destId="{899EDA10-301A-4799-B900-1ADE73981DEA}" srcOrd="0" destOrd="0" presId="urn:microsoft.com/office/officeart/2005/8/layout/orgChart1"/>
    <dgm:cxn modelId="{211C11C6-0DCB-4B87-B88A-EA7824F35F21}" type="presParOf" srcId="{899EDA10-301A-4799-B900-1ADE73981DEA}" destId="{19F01FD6-B075-484C-85EF-2BA780C6F369}" srcOrd="0" destOrd="0" presId="urn:microsoft.com/office/officeart/2005/8/layout/orgChart1"/>
    <dgm:cxn modelId="{45568025-3C9E-4804-8466-EC46DE241AA0}" type="presParOf" srcId="{899EDA10-301A-4799-B900-1ADE73981DEA}" destId="{55022B1A-68CE-432D-B7B7-D513DB9CD66A}" srcOrd="1" destOrd="0" presId="urn:microsoft.com/office/officeart/2005/8/layout/orgChart1"/>
    <dgm:cxn modelId="{C64F7B99-9691-4326-A558-90B15398A3EE}" type="presParOf" srcId="{A95D57B6-80EF-4372-952F-47CF8F67348B}" destId="{5AA28C00-BBD8-48BA-A491-8EE076A3FAB3}" srcOrd="1" destOrd="0" presId="urn:microsoft.com/office/officeart/2005/8/layout/orgChart1"/>
    <dgm:cxn modelId="{071C8A5A-9C6C-4114-82D4-260AE392A580}" type="presParOf" srcId="{5AA28C00-BBD8-48BA-A491-8EE076A3FAB3}" destId="{D3F17D0B-8DA9-4266-B2EC-2EBA9FC1B671}" srcOrd="0" destOrd="0" presId="urn:microsoft.com/office/officeart/2005/8/layout/orgChart1"/>
    <dgm:cxn modelId="{36DC26D6-4A23-4F17-87B6-A0ACCA9ECF31}" type="presParOf" srcId="{5AA28C00-BBD8-48BA-A491-8EE076A3FAB3}" destId="{B77E1D58-293F-4B4E-BDF9-B0A95F26B3A7}" srcOrd="1" destOrd="0" presId="urn:microsoft.com/office/officeart/2005/8/layout/orgChart1"/>
    <dgm:cxn modelId="{F353CC9B-D59A-4E6F-9409-3B605956F2CC}" type="presParOf" srcId="{B77E1D58-293F-4B4E-BDF9-B0A95F26B3A7}" destId="{E6151F31-FE81-4D4F-9F11-7604DEF86F07}" srcOrd="0" destOrd="0" presId="urn:microsoft.com/office/officeart/2005/8/layout/orgChart1"/>
    <dgm:cxn modelId="{11591A31-934B-4006-AFD5-99E95F622069}" type="presParOf" srcId="{E6151F31-FE81-4D4F-9F11-7604DEF86F07}" destId="{15916705-768D-473E-90DB-B2EB026DE0D6}" srcOrd="0" destOrd="0" presId="urn:microsoft.com/office/officeart/2005/8/layout/orgChart1"/>
    <dgm:cxn modelId="{CB11459A-F770-4562-ACB6-BDC0784C763F}" type="presParOf" srcId="{E6151F31-FE81-4D4F-9F11-7604DEF86F07}" destId="{F34916C1-3E7E-4162-80D6-4228609DD4CF}" srcOrd="1" destOrd="0" presId="urn:microsoft.com/office/officeart/2005/8/layout/orgChart1"/>
    <dgm:cxn modelId="{859E0FA5-1317-47E0-BF46-2E28FBD86CCD}" type="presParOf" srcId="{B77E1D58-293F-4B4E-BDF9-B0A95F26B3A7}" destId="{8A5D423C-B4E7-41BC-A96D-0B3B63C25C6F}" srcOrd="1" destOrd="0" presId="urn:microsoft.com/office/officeart/2005/8/layout/orgChart1"/>
    <dgm:cxn modelId="{18BF2E5D-FBC9-4DB3-8D1A-032CE21A8E21}" type="presParOf" srcId="{B77E1D58-293F-4B4E-BDF9-B0A95F26B3A7}" destId="{E8BF30B0-8E7B-4FA7-85E4-FF87D2F389B9}" srcOrd="2" destOrd="0" presId="urn:microsoft.com/office/officeart/2005/8/layout/orgChart1"/>
    <dgm:cxn modelId="{CECB155E-5E41-459A-814C-B70E1B0585CC}" type="presParOf" srcId="{5AA28C00-BBD8-48BA-A491-8EE076A3FAB3}" destId="{0E366C6D-C4D3-446C-8548-98E2277E0988}" srcOrd="2" destOrd="0" presId="urn:microsoft.com/office/officeart/2005/8/layout/orgChart1"/>
    <dgm:cxn modelId="{0E91A9DF-92DB-4378-81E2-96271423293A}" type="presParOf" srcId="{5AA28C00-BBD8-48BA-A491-8EE076A3FAB3}" destId="{B7B9E04B-507C-44CA-B7EE-034D41B1FBD7}" srcOrd="3" destOrd="0" presId="urn:microsoft.com/office/officeart/2005/8/layout/orgChart1"/>
    <dgm:cxn modelId="{39CB6EF4-7584-4DC5-B3E2-C8A9CD7D094D}" type="presParOf" srcId="{B7B9E04B-507C-44CA-B7EE-034D41B1FBD7}" destId="{29799F8E-A03A-4B77-ABD8-F2A2F6025683}" srcOrd="0" destOrd="0" presId="urn:microsoft.com/office/officeart/2005/8/layout/orgChart1"/>
    <dgm:cxn modelId="{4B741559-6813-4976-A4BF-777E069EFA34}" type="presParOf" srcId="{29799F8E-A03A-4B77-ABD8-F2A2F6025683}" destId="{87AB1112-2375-486F-820D-A07291DDE49D}" srcOrd="0" destOrd="0" presId="urn:microsoft.com/office/officeart/2005/8/layout/orgChart1"/>
    <dgm:cxn modelId="{2D66E9A6-E78C-405C-8A98-06EC2E6D20F2}" type="presParOf" srcId="{29799F8E-A03A-4B77-ABD8-F2A2F6025683}" destId="{8D7A97B3-8C98-4FCB-A759-0342886BFC41}" srcOrd="1" destOrd="0" presId="urn:microsoft.com/office/officeart/2005/8/layout/orgChart1"/>
    <dgm:cxn modelId="{2AC86CE1-FD82-4111-906A-AD989F672704}" type="presParOf" srcId="{B7B9E04B-507C-44CA-B7EE-034D41B1FBD7}" destId="{ED72AA8C-13DF-4723-B2AD-D45501F4A25D}" srcOrd="1" destOrd="0" presId="urn:microsoft.com/office/officeart/2005/8/layout/orgChart1"/>
    <dgm:cxn modelId="{6924FBF8-7A7A-4D76-8E4B-12FA64200D61}" type="presParOf" srcId="{B7B9E04B-507C-44CA-B7EE-034D41B1FBD7}" destId="{F524EB00-98F8-47E8-8139-89F372384EF2}" srcOrd="2" destOrd="0" presId="urn:microsoft.com/office/officeart/2005/8/layout/orgChart1"/>
    <dgm:cxn modelId="{DBAFA4D0-F5B6-4E88-B79A-1C4D5B9C403C}" type="presParOf" srcId="{A95D57B6-80EF-4372-952F-47CF8F67348B}" destId="{D3181514-A3C2-47A6-AE6A-5EC64BA817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66C6D-C4D3-446C-8548-98E2277E0988}">
      <dsp:nvSpPr>
        <dsp:cNvPr id="0" name=""/>
        <dsp:cNvSpPr/>
      </dsp:nvSpPr>
      <dsp:spPr>
        <a:xfrm>
          <a:off x="2442821" y="2351644"/>
          <a:ext cx="1310444" cy="490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11"/>
              </a:lnTo>
              <a:lnTo>
                <a:pt x="1336827" y="232011"/>
              </a:lnTo>
              <a:lnTo>
                <a:pt x="1336827" y="464022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17D0B-8DA9-4266-B2EC-2EBA9FC1B671}">
      <dsp:nvSpPr>
        <dsp:cNvPr id="0" name=""/>
        <dsp:cNvSpPr/>
      </dsp:nvSpPr>
      <dsp:spPr>
        <a:xfrm>
          <a:off x="1105993" y="2351644"/>
          <a:ext cx="1336827" cy="464022"/>
        </a:xfrm>
        <a:custGeom>
          <a:avLst/>
          <a:gdLst/>
          <a:ahLst/>
          <a:cxnLst/>
          <a:rect l="0" t="0" r="0" b="0"/>
          <a:pathLst>
            <a:path>
              <a:moveTo>
                <a:pt x="1336827" y="0"/>
              </a:moveTo>
              <a:lnTo>
                <a:pt x="1336827" y="232011"/>
              </a:lnTo>
              <a:lnTo>
                <a:pt x="0" y="232011"/>
              </a:lnTo>
              <a:lnTo>
                <a:pt x="0" y="464022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01FD6-B075-484C-85EF-2BA780C6F369}">
      <dsp:nvSpPr>
        <dsp:cNvPr id="0" name=""/>
        <dsp:cNvSpPr/>
      </dsp:nvSpPr>
      <dsp:spPr>
        <a:xfrm>
          <a:off x="1338005" y="1246828"/>
          <a:ext cx="2209631" cy="1104815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Иммунитет</a:t>
          </a:r>
          <a:r>
            <a:rPr lang="kk-KZ" sz="2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тапшылығы</a:t>
          </a:r>
          <a:endParaRPr lang="ru-RU" sz="2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1338005" y="1246828"/>
        <a:ext cx="2209631" cy="1104815"/>
      </dsp:txXfrm>
    </dsp:sp>
    <dsp:sp modelId="{15916705-768D-473E-90DB-B2EB026DE0D6}">
      <dsp:nvSpPr>
        <dsp:cNvPr id="0" name=""/>
        <dsp:cNvSpPr/>
      </dsp:nvSpPr>
      <dsp:spPr>
        <a:xfrm>
          <a:off x="1177" y="2815666"/>
          <a:ext cx="2209631" cy="1104815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Туа пайда болған (тұқым қуалайтын)</a:t>
          </a:r>
          <a:endParaRPr lang="ru-RU" sz="2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1177" y="2815666"/>
        <a:ext cx="2209631" cy="1104815"/>
      </dsp:txXfrm>
    </dsp:sp>
    <dsp:sp modelId="{87AB1112-2375-486F-820D-A07291DDE49D}">
      <dsp:nvSpPr>
        <dsp:cNvPr id="0" name=""/>
        <dsp:cNvSpPr/>
      </dsp:nvSpPr>
      <dsp:spPr>
        <a:xfrm>
          <a:off x="2648449" y="2842038"/>
          <a:ext cx="2209631" cy="1104815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Жүре пайда болған</a:t>
          </a:r>
          <a:endParaRPr lang="ru-RU" sz="2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2648449" y="2842038"/>
        <a:ext cx="2209631" cy="1104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07B11-F8C7-4961-957B-7E87805E7537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905E9-2C10-4403-9402-2B729126B2F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3026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07B11-F8C7-4961-957B-7E87805E7537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905E9-2C10-4403-9402-2B729126B2F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248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905E9-2C10-4403-9402-2B729126B2F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07B11-F8C7-4961-957B-7E87805E7537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26675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07B11-F8C7-4961-957B-7E87805E7537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905E9-2C10-4403-9402-2B729126B2F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9058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07B11-F8C7-4961-957B-7E87805E7537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905E9-2C10-4403-9402-2B729126B2F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80068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07B11-F8C7-4961-957B-7E87805E7537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905E9-2C10-4403-9402-2B729126B2F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77439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07B11-F8C7-4961-957B-7E87805E7537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905E9-2C10-4403-9402-2B729126B2F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4889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07B11-F8C7-4961-957B-7E87805E7537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905E9-2C10-4403-9402-2B729126B2F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92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07B11-F8C7-4961-957B-7E87805E7537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905E9-2C10-4403-9402-2B729126B2F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2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905E9-2C10-4403-9402-2B729126B2F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07B11-F8C7-4961-957B-7E87805E7537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322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905E9-2C10-4403-9402-2B729126B2F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07B11-F8C7-4961-957B-7E87805E7537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84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07B11-F8C7-4961-957B-7E87805E7537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905E9-2C10-4403-9402-2B729126B2F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663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4599" y="130435"/>
            <a:ext cx="6945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Әл-Фараби атындағы Қазақ Ұлттық Университеті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Биология және биотехнология факультеті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Биофизика, биомедицина және нейроғылым кафедрасы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3193" y="2801807"/>
            <a:ext cx="103749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Лекция №</a:t>
            </a: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14</a:t>
            </a:r>
          </a:p>
          <a:p>
            <a:pPr algn="ctr"/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Тақырыбы</a:t>
            </a: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:</a:t>
            </a:r>
            <a:r>
              <a:rPr lang="kk-KZ" sz="2400" b="1" dirty="0">
                <a:solidFill>
                  <a:prstClr val="black"/>
                </a:solidFill>
                <a:latin typeface="Times New Roman" panose="02020603050405020304"/>
              </a:rPr>
              <a:t> </a:t>
            </a:r>
            <a:r>
              <a:rPr lang="kk-KZ" sz="2400" dirty="0">
                <a:solidFill>
                  <a:prstClr val="black"/>
                </a:solidFill>
                <a:latin typeface="Times New Roman" panose="02020603050405020304"/>
              </a:rPr>
              <a:t>Ағзаның иммунитет тапшылығы жағдайлары. Анықтамасы, жіктелуі. Иммунитет тапшылығы жіктемесін құрудағы отандық ғалымдардың рөлі (Р.В. Петров, Ю.М. Лопухин</a:t>
            </a:r>
            <a:r>
              <a:rPr lang="kk-KZ" sz="2400" dirty="0" smtClean="0">
                <a:solidFill>
                  <a:prstClr val="black"/>
                </a:solidFill>
                <a:latin typeface="Times New Roman" panose="02020603050405020304"/>
              </a:rPr>
              <a:t>)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93370" y="5688623"/>
            <a:ext cx="3341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Дәріскер: </a:t>
            </a:r>
            <a:r>
              <a:rPr kumimoji="0" lang="kk-K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Атанбаева Г.К.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01" y="71314"/>
            <a:ext cx="1936367" cy="18629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1684" y="130435"/>
            <a:ext cx="2110153" cy="19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689" y="1058829"/>
            <a:ext cx="1071993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+mj-lt"/>
              </a:rPr>
              <a:t>Бұл</a:t>
            </a:r>
            <a:r>
              <a:rPr lang="ru-RU" dirty="0" smtClean="0">
                <a:latin typeface="+mj-lt"/>
              </a:rPr>
              <a:t> синдром </a:t>
            </a:r>
            <a:r>
              <a:rPr lang="ru-RU" i="1" dirty="0" err="1" smtClean="0">
                <a:latin typeface="+mj-lt"/>
              </a:rPr>
              <a:t>нәрестелерд</a:t>
            </a:r>
            <a:r>
              <a:rPr lang="en-US" i="1" dirty="0" err="1" smtClean="0">
                <a:latin typeface="+mj-lt"/>
              </a:rPr>
              <a:t>i</a:t>
            </a:r>
            <a:r>
              <a:rPr lang="ru-RU" i="1" dirty="0" smtClean="0">
                <a:latin typeface="+mj-lt"/>
              </a:rPr>
              <a:t>ң </a:t>
            </a:r>
            <a:r>
              <a:rPr lang="ru-RU" i="1" dirty="0" err="1" smtClean="0">
                <a:latin typeface="+mj-lt"/>
              </a:rPr>
              <a:t>ек</a:t>
            </a:r>
            <a:r>
              <a:rPr lang="en-US" i="1" dirty="0" err="1" smtClean="0">
                <a:latin typeface="+mj-lt"/>
              </a:rPr>
              <a:t>i</a:t>
            </a:r>
            <a:r>
              <a:rPr lang="en-US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жынысында</a:t>
            </a:r>
            <a:r>
              <a:rPr lang="ru-RU" i="1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да </a:t>
            </a:r>
            <a:r>
              <a:rPr lang="ru-RU" dirty="0" err="1" smtClean="0">
                <a:latin typeface="+mj-lt"/>
              </a:rPr>
              <a:t>кездесед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тұқымқуалаушылық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жолдары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анықталмаған</a:t>
            </a:r>
            <a:r>
              <a:rPr lang="ru-RU" dirty="0" smtClean="0">
                <a:latin typeface="+mj-lt"/>
              </a:rPr>
              <a:t>. Тимусы </a:t>
            </a:r>
            <a:r>
              <a:rPr lang="ru-RU" dirty="0" err="1" smtClean="0">
                <a:latin typeface="+mj-lt"/>
              </a:rPr>
              <a:t>жоқ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немесе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дамымаған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Жұтқыншақ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қалтасының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бөл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г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дамитын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болғандықтан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қалқанша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маңы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бездер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де </a:t>
            </a:r>
            <a:r>
              <a:rPr lang="ru-RU" dirty="0" err="1" smtClean="0">
                <a:latin typeface="+mj-lt"/>
              </a:rPr>
              <a:t>зақымдалады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Нәтижес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мұндай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нәрестелерде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тырысу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симптомына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әкелет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 </a:t>
            </a:r>
            <a:r>
              <a:rPr lang="ru-RU" dirty="0" err="1" smtClean="0">
                <a:latin typeface="+mj-lt"/>
              </a:rPr>
              <a:t>гипокальциемия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жүрек-қан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тамырлар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жет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спеуш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л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г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Т-</a:t>
            </a:r>
            <a:r>
              <a:rPr lang="ru-RU" dirty="0" err="1" smtClean="0">
                <a:latin typeface="+mj-lt"/>
              </a:rPr>
              <a:t>жасушалық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иммундық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тапшылығының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клиникалық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көр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стер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дамиды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Нәресте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өл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м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нег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зг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себеб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ауыр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ағымда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өтет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н, б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нш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ден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вирустық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сонымен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қатар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бактериалды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жұқпалар</a:t>
            </a:r>
            <a:r>
              <a:rPr lang="ru-RU" dirty="0" smtClean="0">
                <a:latin typeface="+mj-lt"/>
              </a:rPr>
              <a:t>: </a:t>
            </a:r>
            <a:r>
              <a:rPr lang="ru-RU" dirty="0" err="1" smtClean="0">
                <a:latin typeface="+mj-lt"/>
              </a:rPr>
              <a:t>некроздық</a:t>
            </a:r>
            <a:r>
              <a:rPr lang="ru-RU" dirty="0" smtClean="0">
                <a:latin typeface="+mj-lt"/>
              </a:rPr>
              <a:t> пневмония, колит, пиодермия, пиелонефрит, сепсис </a:t>
            </a:r>
            <a:r>
              <a:rPr lang="ru-RU" dirty="0" err="1" smtClean="0">
                <a:latin typeface="+mj-lt"/>
              </a:rPr>
              <a:t>болып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табылады</a:t>
            </a:r>
            <a:r>
              <a:rPr lang="ru-RU" dirty="0" smtClean="0">
                <a:latin typeface="+mj-lt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1" dirty="0" err="1" smtClean="0">
                <a:latin typeface="+mj-lt"/>
              </a:rPr>
              <a:t>Зертханалық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тексеруде</a:t>
            </a:r>
            <a:r>
              <a:rPr lang="ru-RU" b="1" i="1" dirty="0" smtClean="0">
                <a:latin typeface="+mj-lt"/>
              </a:rPr>
              <a:t>: </a:t>
            </a:r>
            <a:r>
              <a:rPr lang="ru-RU" dirty="0" err="1" smtClean="0">
                <a:latin typeface="+mj-lt"/>
              </a:rPr>
              <a:t>жи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Т-</a:t>
            </a:r>
            <a:r>
              <a:rPr lang="ru-RU" dirty="0" err="1" smtClean="0">
                <a:latin typeface="+mj-lt"/>
              </a:rPr>
              <a:t>лимфоциттерд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санының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күрт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төмендеу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немесе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мүлдем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болмауы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айқын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лимфопенияға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әкелед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Влимфоциттерд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мөлшер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қалыпты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деңгейде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Лимфоциттерд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ФГА </a:t>
            </a:r>
            <a:r>
              <a:rPr lang="ru-RU" dirty="0" err="1" smtClean="0">
                <a:latin typeface="+mj-lt"/>
              </a:rPr>
              <a:t>белсенд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лу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Т-</a:t>
            </a:r>
            <a:r>
              <a:rPr lang="ru-RU" dirty="0" err="1" smtClean="0">
                <a:latin typeface="+mj-lt"/>
              </a:rPr>
              <a:t>лимфоциттермен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өнд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лет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 </a:t>
            </a:r>
            <a:r>
              <a:rPr lang="ru-RU" dirty="0" err="1" smtClean="0">
                <a:latin typeface="+mj-lt"/>
              </a:rPr>
              <a:t>цитокиндерд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мөлшер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күрт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төмендеген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Сарысулық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иммуноглобулиндерд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деңгей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салыстырмалы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түрде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азайған</a:t>
            </a:r>
            <a:r>
              <a:rPr lang="ru-RU" dirty="0" smtClean="0">
                <a:latin typeface="+mj-lt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1" dirty="0" err="1" smtClean="0">
                <a:latin typeface="+mj-lt"/>
              </a:rPr>
              <a:t>Рентгенологиялық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зерттеулерде</a:t>
            </a:r>
            <a:r>
              <a:rPr lang="ru-RU" b="1" i="1" dirty="0" smtClean="0">
                <a:latin typeface="+mj-lt"/>
              </a:rPr>
              <a:t>: </a:t>
            </a:r>
            <a:r>
              <a:rPr lang="ru-RU" dirty="0" err="1" smtClean="0">
                <a:latin typeface="+mj-lt"/>
              </a:rPr>
              <a:t>тимустың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болмауы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анықталады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Лимфоидтық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мүшелерд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гистологиялық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зерттеулер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нде</a:t>
            </a:r>
            <a:r>
              <a:rPr lang="ru-RU" dirty="0" smtClean="0">
                <a:latin typeface="+mj-lt"/>
              </a:rPr>
              <a:t> лимфа </a:t>
            </a:r>
            <a:r>
              <a:rPr lang="ru-RU" dirty="0" err="1" smtClean="0">
                <a:latin typeface="+mj-lt"/>
              </a:rPr>
              <a:t>түй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ндерд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көкбауырдың</a:t>
            </a:r>
            <a:r>
              <a:rPr lang="ru-RU" dirty="0" smtClean="0">
                <a:latin typeface="+mj-lt"/>
              </a:rPr>
              <a:t> Т-</a:t>
            </a:r>
            <a:r>
              <a:rPr lang="ru-RU" dirty="0" err="1" smtClean="0">
                <a:latin typeface="+mj-lt"/>
              </a:rPr>
              <a:t>тәуелд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аймағының</a:t>
            </a:r>
            <a:r>
              <a:rPr lang="ru-RU" dirty="0" smtClean="0">
                <a:latin typeface="+mj-lt"/>
              </a:rPr>
              <a:t> бос </a:t>
            </a:r>
            <a:r>
              <a:rPr lang="ru-RU" dirty="0" err="1" smtClean="0">
                <a:latin typeface="+mj-lt"/>
              </a:rPr>
              <a:t>болуы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тимустың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гипо</a:t>
            </a:r>
            <a:r>
              <a:rPr lang="ru-RU" dirty="0" smtClean="0">
                <a:latin typeface="+mj-lt"/>
              </a:rPr>
              <a:t>- </a:t>
            </a:r>
            <a:r>
              <a:rPr lang="ru-RU" dirty="0" err="1" smtClean="0">
                <a:latin typeface="+mj-lt"/>
              </a:rPr>
              <a:t>немесе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аплазиясы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анықталады</a:t>
            </a:r>
            <a:r>
              <a:rPr lang="ru-RU" dirty="0" smtClean="0">
                <a:latin typeface="+mj-lt"/>
              </a:rPr>
              <a:t>. </a:t>
            </a:r>
            <a:endParaRPr lang="ru-RU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+mj-lt"/>
              </a:rPr>
              <a:t>Ем</a:t>
            </a:r>
            <a:r>
              <a:rPr lang="en-US" b="1" i="1" dirty="0" smtClean="0">
                <a:latin typeface="+mj-lt"/>
              </a:rPr>
              <a:t>i: </a:t>
            </a:r>
            <a:r>
              <a:rPr lang="ru-RU" dirty="0" err="1" smtClean="0">
                <a:latin typeface="+mj-lt"/>
              </a:rPr>
              <a:t>тимусты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көш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п </a:t>
            </a:r>
            <a:r>
              <a:rPr lang="ru-RU" dirty="0" err="1" smtClean="0">
                <a:latin typeface="+mj-lt"/>
              </a:rPr>
              <a:t>отырғызуында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түрл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стер </a:t>
            </a:r>
            <a:r>
              <a:rPr lang="ru-RU" dirty="0" err="1" smtClean="0">
                <a:latin typeface="+mj-lt"/>
              </a:rPr>
              <a:t>өнд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луде, тимус </a:t>
            </a:r>
            <a:r>
              <a:rPr lang="ru-RU" dirty="0" err="1" smtClean="0">
                <a:latin typeface="+mj-lt"/>
              </a:rPr>
              <a:t>гормондарымен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орынбасушы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терапиясы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симптоматикалық</a:t>
            </a:r>
            <a:r>
              <a:rPr lang="ru-RU" dirty="0" smtClean="0">
                <a:latin typeface="+mj-lt"/>
              </a:rPr>
              <a:t> терапия. 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5974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11016"/>
            <a:ext cx="11379200" cy="758952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Фагоцитарлық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жүйен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ru-RU" dirty="0">
                <a:solidFill>
                  <a:schemeClr val="tx1"/>
                </a:solidFill>
              </a:rPr>
              <a:t>ң б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ru-RU" dirty="0" err="1">
                <a:solidFill>
                  <a:schemeClr val="tx1"/>
                </a:solidFill>
              </a:rPr>
              <a:t>нш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ru-RU" dirty="0">
                <a:solidFill>
                  <a:schemeClr val="tx1"/>
                </a:solidFill>
              </a:rPr>
              <a:t>л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ru-RU" dirty="0">
                <a:solidFill>
                  <a:schemeClr val="tx1"/>
                </a:solidFill>
              </a:rPr>
              <a:t>к </a:t>
            </a:r>
            <a:r>
              <a:rPr lang="ru-RU" dirty="0" err="1">
                <a:solidFill>
                  <a:schemeClr val="tx1"/>
                </a:solidFill>
              </a:rPr>
              <a:t>тапшылықтары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669" y="1389185"/>
            <a:ext cx="111046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latin typeface="+mj-lt"/>
              </a:rPr>
              <a:t>Чедиак-Хигасси</a:t>
            </a:r>
            <a:r>
              <a:rPr lang="ru-RU" b="1" dirty="0" smtClean="0">
                <a:latin typeface="+mj-lt"/>
              </a:rPr>
              <a:t> синдромы </a:t>
            </a:r>
            <a:r>
              <a:rPr lang="ru-RU" dirty="0" err="1" smtClean="0">
                <a:latin typeface="+mj-lt"/>
              </a:rPr>
              <a:t>Алғаш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рет</a:t>
            </a:r>
            <a:r>
              <a:rPr lang="ru-RU" dirty="0" smtClean="0">
                <a:latin typeface="+mj-lt"/>
              </a:rPr>
              <a:t> 1943 </a:t>
            </a:r>
            <a:r>
              <a:rPr lang="ru-RU" dirty="0" err="1" smtClean="0">
                <a:latin typeface="+mj-lt"/>
              </a:rPr>
              <a:t>жылы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жазылған</a:t>
            </a:r>
            <a:r>
              <a:rPr lang="ru-RU" dirty="0" smtClean="0">
                <a:latin typeface="+mj-lt"/>
              </a:rPr>
              <a:t>. </a:t>
            </a:r>
          </a:p>
          <a:p>
            <a:pPr algn="just"/>
            <a:r>
              <a:rPr lang="ru-RU" dirty="0" smtClean="0">
                <a:latin typeface="+mj-lt"/>
              </a:rPr>
              <a:t>Патогенез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нег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з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фагоциттер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қозғалысының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бұзылысы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ферменттерд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тапшылығы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жатыр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Тұқымқуалаушылық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түр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– </a:t>
            </a:r>
            <a:r>
              <a:rPr lang="ru-RU" dirty="0" err="1" smtClean="0">
                <a:latin typeface="+mj-lt"/>
              </a:rPr>
              <a:t>аутосомды-рецессивт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к. </a:t>
            </a:r>
            <a:r>
              <a:rPr lang="ru-RU" dirty="0" err="1" smtClean="0">
                <a:latin typeface="+mj-lt"/>
              </a:rPr>
              <a:t>Бұл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синдромда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нейтрофилдерд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хемотаксист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к </a:t>
            </a:r>
            <a:r>
              <a:rPr lang="ru-RU" dirty="0" err="1" smtClean="0">
                <a:latin typeface="+mj-lt"/>
              </a:rPr>
              <a:t>ақауы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ферменттерд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тапшылығынан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қалыпты</a:t>
            </a:r>
            <a:r>
              <a:rPr lang="ru-RU" dirty="0" smtClean="0">
                <a:latin typeface="+mj-lt"/>
              </a:rPr>
              <a:t> фагоцитоз нег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з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нде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бактериялардың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жасуша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ш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л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к </a:t>
            </a:r>
            <a:r>
              <a:rPr lang="ru-RU" dirty="0" err="1" smtClean="0">
                <a:latin typeface="+mj-lt"/>
              </a:rPr>
              <a:t>жойылуының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бәсеңдеу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Бактерияларды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қорытудың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бәсеңдеу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не </a:t>
            </a:r>
            <a:r>
              <a:rPr lang="ru-RU" dirty="0" err="1" smtClean="0">
                <a:latin typeface="+mj-lt"/>
              </a:rPr>
              <a:t>байланысты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нейтрофилдерде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алып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цитоплазмалық</a:t>
            </a:r>
            <a:r>
              <a:rPr lang="ru-RU" dirty="0" smtClean="0">
                <a:latin typeface="+mj-lt"/>
              </a:rPr>
              <a:t> гранула </a:t>
            </a:r>
            <a:r>
              <a:rPr lang="ru-RU" dirty="0" err="1" smtClean="0">
                <a:latin typeface="+mj-lt"/>
              </a:rPr>
              <a:t>түз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лед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Оттег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не </a:t>
            </a:r>
            <a:r>
              <a:rPr lang="ru-RU" dirty="0" err="1" smtClean="0">
                <a:latin typeface="+mj-lt"/>
              </a:rPr>
              <a:t>қажетт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л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г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гексозомонофосфатты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шунттың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белсенд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л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г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сутег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асқын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тотығының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түз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лу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бұзылмаған</a:t>
            </a:r>
            <a:r>
              <a:rPr lang="ru-RU" dirty="0" smtClean="0">
                <a:latin typeface="+mj-lt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+mj-lt"/>
              </a:rPr>
              <a:t>Нег</a:t>
            </a:r>
            <a:r>
              <a:rPr lang="en-US" b="1" i="1" dirty="0" err="1" smtClean="0">
                <a:latin typeface="+mj-lt"/>
              </a:rPr>
              <a:t>i</a:t>
            </a:r>
            <a:r>
              <a:rPr lang="ru-RU" b="1" i="1" dirty="0" err="1" smtClean="0">
                <a:latin typeface="+mj-lt"/>
              </a:rPr>
              <a:t>зг</a:t>
            </a:r>
            <a:r>
              <a:rPr lang="en-US" b="1" i="1" dirty="0" err="1" smtClean="0">
                <a:latin typeface="+mj-lt"/>
              </a:rPr>
              <a:t>i</a:t>
            </a:r>
            <a:r>
              <a:rPr lang="en-US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клиникалық</a:t>
            </a:r>
            <a:r>
              <a:rPr lang="ru-RU" b="1" i="1" dirty="0" smtClean="0">
                <a:latin typeface="+mj-lt"/>
              </a:rPr>
              <a:t> симптом </a:t>
            </a:r>
            <a:r>
              <a:rPr lang="ru-RU" b="1" i="1" dirty="0" err="1" smtClean="0">
                <a:latin typeface="+mj-lt"/>
              </a:rPr>
              <a:t>а</a:t>
            </a:r>
            <a:r>
              <a:rPr lang="ru-RU" dirty="0" err="1" smtClean="0">
                <a:latin typeface="+mj-lt"/>
              </a:rPr>
              <a:t>уыр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түрде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өтет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 </a:t>
            </a:r>
            <a:r>
              <a:rPr lang="ru-RU" dirty="0" err="1" smtClean="0">
                <a:latin typeface="+mj-lt"/>
              </a:rPr>
              <a:t>қайталамалы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бактериалды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жұқпалар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болып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табылады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толық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жартылай</a:t>
            </a:r>
            <a:r>
              <a:rPr lang="ru-RU" dirty="0" smtClean="0">
                <a:latin typeface="+mj-lt"/>
              </a:rPr>
              <a:t> альбинизм </a:t>
            </a:r>
            <a:r>
              <a:rPr lang="ru-RU" dirty="0" err="1" smtClean="0">
                <a:latin typeface="+mj-lt"/>
              </a:rPr>
              <a:t>тән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Жи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орталық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жүйке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жүйес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ақаулары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кездесед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лимфоретикулярлы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табиғаты</a:t>
            </a:r>
            <a:r>
              <a:rPr lang="ru-RU" dirty="0" smtClean="0">
                <a:latin typeface="+mj-lt"/>
              </a:rPr>
              <a:t> бар </a:t>
            </a:r>
            <a:r>
              <a:rPr lang="ru-RU" dirty="0" err="1" smtClean="0">
                <a:latin typeface="+mj-lt"/>
              </a:rPr>
              <a:t>қатерл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с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ктерд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даму </a:t>
            </a:r>
            <a:r>
              <a:rPr lang="ru-RU" dirty="0" err="1" smtClean="0">
                <a:latin typeface="+mj-lt"/>
              </a:rPr>
              <a:t>жи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л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г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жоғарлаған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Мұндай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науқастарда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лейкоциттерд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бұзылу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жылдамдығы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жоғарлаған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ол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жи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спленомегалияның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дамуына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әкелед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бұл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кезде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шеткер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қанда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нейтрофилдерд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саны </a:t>
            </a:r>
            <a:r>
              <a:rPr lang="ru-RU" dirty="0" err="1" smtClean="0">
                <a:latin typeface="+mj-lt"/>
              </a:rPr>
              <a:t>төмендейд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. </a:t>
            </a:r>
            <a:endParaRPr lang="kk-KZ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1" dirty="0" err="1" smtClean="0">
                <a:latin typeface="+mj-lt"/>
              </a:rPr>
              <a:t>Зертханалық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тексеруде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: </a:t>
            </a:r>
            <a:r>
              <a:rPr lang="ru-RU" dirty="0" err="1" smtClean="0">
                <a:latin typeface="+mj-lt"/>
              </a:rPr>
              <a:t>гранулоцитопения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нейтрофилдерд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хемотаксис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ақауы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бактерицидт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к </a:t>
            </a:r>
            <a:r>
              <a:rPr lang="ru-RU" dirty="0" err="1" smtClean="0">
                <a:latin typeface="+mj-lt"/>
              </a:rPr>
              <a:t>қасиет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төмендеу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. </a:t>
            </a:r>
            <a:endParaRPr lang="kk-KZ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+mj-lt"/>
              </a:rPr>
              <a:t>Ем</a:t>
            </a:r>
            <a:r>
              <a:rPr lang="en-US" b="1" i="1" dirty="0" smtClean="0">
                <a:latin typeface="+mj-lt"/>
              </a:rPr>
              <a:t>i: </a:t>
            </a:r>
            <a:r>
              <a:rPr lang="ru-RU" dirty="0" err="1" smtClean="0">
                <a:latin typeface="+mj-lt"/>
              </a:rPr>
              <a:t>симптоматикалық</a:t>
            </a:r>
            <a:r>
              <a:rPr lang="ru-RU" dirty="0" smtClean="0">
                <a:latin typeface="+mj-lt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1" dirty="0" err="1" smtClean="0">
                <a:latin typeface="+mj-lt"/>
              </a:rPr>
              <a:t>Болжамы</a:t>
            </a:r>
            <a:r>
              <a:rPr lang="ru-RU" b="1" i="1" dirty="0" smtClean="0">
                <a:latin typeface="+mj-lt"/>
              </a:rPr>
              <a:t>: </a:t>
            </a:r>
            <a:r>
              <a:rPr lang="ru-RU" dirty="0" err="1" smtClean="0">
                <a:latin typeface="+mj-lt"/>
              </a:rPr>
              <a:t>қолайсыз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Нәрестен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өм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р </a:t>
            </a:r>
            <a:r>
              <a:rPr lang="ru-RU" dirty="0" err="1" smtClean="0">
                <a:latin typeface="+mj-lt"/>
              </a:rPr>
              <a:t>сүру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ұзақтығы</a:t>
            </a:r>
            <a:r>
              <a:rPr lang="ru-RU" dirty="0" smtClean="0">
                <a:latin typeface="+mj-lt"/>
              </a:rPr>
              <a:t> 7 </a:t>
            </a:r>
            <a:r>
              <a:rPr lang="ru-RU" dirty="0" err="1" smtClean="0">
                <a:latin typeface="+mj-lt"/>
              </a:rPr>
              <a:t>жылдан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аспайды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Өл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м </a:t>
            </a:r>
            <a:r>
              <a:rPr lang="ru-RU" dirty="0" err="1" smtClean="0">
                <a:latin typeface="+mj-lt"/>
              </a:rPr>
              <a:t>себеб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– </a:t>
            </a:r>
            <a:r>
              <a:rPr lang="ru-RU" dirty="0" err="1" smtClean="0">
                <a:latin typeface="+mj-lt"/>
              </a:rPr>
              <a:t>ерте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дамитын</a:t>
            </a:r>
            <a:r>
              <a:rPr lang="ru-RU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с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ктер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немесе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ауыр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ағымдағы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бактериалды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жұқпалар</a:t>
            </a:r>
            <a:r>
              <a:rPr lang="ru-RU" dirty="0" smtClean="0">
                <a:latin typeface="+mj-lt"/>
              </a:rPr>
              <a:t>. 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4413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Б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ru-RU" b="1" dirty="0">
                <a:solidFill>
                  <a:schemeClr val="tx1"/>
                </a:solidFill>
              </a:rPr>
              <a:t>р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ru-RU" b="1" dirty="0" err="1">
                <a:solidFill>
                  <a:schemeClr val="tx1"/>
                </a:solidFill>
              </a:rPr>
              <a:t>нш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ru-RU" b="1" dirty="0">
                <a:solidFill>
                  <a:schemeClr val="tx1"/>
                </a:solidFill>
              </a:rPr>
              <a:t>л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ru-RU" b="1" dirty="0">
                <a:solidFill>
                  <a:schemeClr val="tx1"/>
                </a:solidFill>
              </a:rPr>
              <a:t>к ИТЖ </a:t>
            </a:r>
            <a:r>
              <a:rPr lang="ru-RU" b="1" dirty="0" err="1">
                <a:solidFill>
                  <a:schemeClr val="tx1"/>
                </a:solidFill>
              </a:rPr>
              <a:t>болжам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диагностикасы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8157" y="1577739"/>
            <a:ext cx="10947557" cy="4427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+mj-lt"/>
              </a:rPr>
              <a:t>Б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р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н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ш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л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к ИТЖ </a:t>
            </a:r>
            <a:r>
              <a:rPr lang="ru-RU" sz="2000" dirty="0" err="1" smtClean="0">
                <a:latin typeface="+mj-lt"/>
              </a:rPr>
              <a:t>кездесет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н </a:t>
            </a:r>
            <a:r>
              <a:rPr lang="ru-RU" sz="2000" dirty="0" err="1" smtClean="0">
                <a:latin typeface="+mj-lt"/>
              </a:rPr>
              <a:t>нәрестелер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жи</a:t>
            </a:r>
            <a:r>
              <a:rPr lang="en-US" sz="2000" dirty="0" err="1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дамуында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ешқандай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ақаусыз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туылады</a:t>
            </a:r>
            <a:r>
              <a:rPr lang="ru-RU" sz="2000" dirty="0" smtClean="0">
                <a:latin typeface="+mj-lt"/>
              </a:rPr>
              <a:t>. 1,5-2-4 ай </a:t>
            </a:r>
            <a:r>
              <a:rPr lang="ru-RU" sz="2000" dirty="0" err="1" smtClean="0">
                <a:latin typeface="+mj-lt"/>
              </a:rPr>
              <a:t>өткеннен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кей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н </a:t>
            </a:r>
            <a:r>
              <a:rPr lang="ru-RU" sz="2000" dirty="0" err="1" smtClean="0">
                <a:latin typeface="+mj-lt"/>
              </a:rPr>
              <a:t>немесе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одан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ерте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кезде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белг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л</a:t>
            </a:r>
            <a:r>
              <a:rPr lang="en-US" sz="2000" dirty="0" err="1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иммундық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жет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err="1" smtClean="0">
                <a:latin typeface="+mj-lt"/>
              </a:rPr>
              <a:t>спеуш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л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err="1" smtClean="0">
                <a:latin typeface="+mj-lt"/>
              </a:rPr>
              <a:t>кт</a:t>
            </a:r>
            <a:r>
              <a:rPr lang="en-US" sz="2000" dirty="0" err="1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көрсетет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н, </a:t>
            </a:r>
            <a:r>
              <a:rPr lang="ru-RU" sz="2000" dirty="0" err="1" smtClean="0">
                <a:latin typeface="+mj-lt"/>
              </a:rPr>
              <a:t>аурудың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алғашқы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симптомдары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байқалады</a:t>
            </a:r>
            <a:r>
              <a:rPr lang="ru-RU" sz="2000" dirty="0" smtClean="0">
                <a:latin typeface="+mj-lt"/>
              </a:rPr>
              <a:t>: </a:t>
            </a:r>
          </a:p>
          <a:p>
            <a:pPr marL="342900" indent="-342900" algn="just">
              <a:buAutoNum type="arabicPeriod"/>
            </a:pPr>
            <a:r>
              <a:rPr lang="ru-RU" sz="2000" dirty="0" err="1" smtClean="0">
                <a:latin typeface="+mj-lt"/>
              </a:rPr>
              <a:t>Балаларда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бертег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с </a:t>
            </a:r>
            <a:r>
              <a:rPr lang="ru-RU" sz="2000" dirty="0" err="1" smtClean="0">
                <a:latin typeface="+mj-lt"/>
              </a:rPr>
              <a:t>емес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түс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н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кс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з </a:t>
            </a:r>
            <a:r>
              <a:rPr lang="ru-RU" sz="2000" dirty="0" err="1" smtClean="0">
                <a:latin typeface="+mj-lt"/>
              </a:rPr>
              <a:t>дене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температурасының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көтер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err="1" smtClean="0">
                <a:latin typeface="+mj-lt"/>
              </a:rPr>
              <a:t>лу</a:t>
            </a:r>
            <a:r>
              <a:rPr lang="en-US" sz="2000" dirty="0" err="1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ауыр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жұқпаларға</a:t>
            </a:r>
            <a:r>
              <a:rPr lang="ru-RU" sz="2000" dirty="0" smtClean="0">
                <a:latin typeface="+mj-lt"/>
              </a:rPr>
              <a:t> бей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err="1" smtClean="0">
                <a:latin typeface="+mj-lt"/>
              </a:rPr>
              <a:t>мд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л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к </a:t>
            </a:r>
            <a:r>
              <a:rPr lang="ru-RU" sz="2000" dirty="0" err="1" smtClean="0">
                <a:latin typeface="+mj-lt"/>
              </a:rPr>
              <a:t>пайда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болуы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кей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н ауру </a:t>
            </a:r>
            <a:r>
              <a:rPr lang="ru-RU" sz="2000" dirty="0" err="1" smtClean="0">
                <a:latin typeface="+mj-lt"/>
              </a:rPr>
              <a:t>созылмалы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түр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не </a:t>
            </a:r>
            <a:r>
              <a:rPr lang="ru-RU" sz="2000" dirty="0" err="1" smtClean="0">
                <a:latin typeface="+mj-lt"/>
              </a:rPr>
              <a:t>ауысуы</a:t>
            </a:r>
            <a:r>
              <a:rPr lang="ru-RU" sz="2000" dirty="0" smtClean="0">
                <a:latin typeface="+mj-lt"/>
              </a:rPr>
              <a:t>. </a:t>
            </a:r>
          </a:p>
          <a:p>
            <a:pPr marL="342900" indent="-342900" algn="just">
              <a:buAutoNum type="arabicPeriod"/>
            </a:pPr>
            <a:r>
              <a:rPr lang="ru-RU" sz="2000" dirty="0" err="1" smtClean="0">
                <a:latin typeface="+mj-lt"/>
              </a:rPr>
              <a:t>Ауыз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қуысының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және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жұтқыншақтың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емге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көнбейт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н </a:t>
            </a:r>
            <a:r>
              <a:rPr lang="ru-RU" sz="2000" dirty="0" err="1" smtClean="0">
                <a:latin typeface="+mj-lt"/>
              </a:rPr>
              <a:t>ауыз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уылуы</a:t>
            </a:r>
            <a:r>
              <a:rPr lang="ru-RU" sz="2000" dirty="0" smtClean="0">
                <a:latin typeface="+mj-lt"/>
              </a:rPr>
              <a:t> (молочница). </a:t>
            </a:r>
          </a:p>
          <a:p>
            <a:pPr marL="342900" indent="-342900" algn="just">
              <a:buAutoNum type="arabicPeriod"/>
            </a:pPr>
            <a:r>
              <a:rPr lang="en-US" sz="2000" dirty="0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р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err="1" smtClean="0">
                <a:latin typeface="+mj-lt"/>
              </a:rPr>
              <a:t>ңд</a:t>
            </a:r>
            <a:r>
              <a:rPr lang="en-US" sz="2000" dirty="0" err="1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отит, синусит, бронхит (бронхопневмония) </a:t>
            </a:r>
            <a:r>
              <a:rPr lang="ru-RU" sz="2000" dirty="0" err="1" smtClean="0">
                <a:latin typeface="+mj-lt"/>
              </a:rPr>
              <a:t>триадасы</a:t>
            </a:r>
            <a:r>
              <a:rPr lang="ru-RU" sz="2000" dirty="0" smtClean="0">
                <a:latin typeface="+mj-lt"/>
              </a:rPr>
              <a:t>; </a:t>
            </a:r>
            <a:r>
              <a:rPr lang="ru-RU" sz="2000" dirty="0" err="1" smtClean="0">
                <a:latin typeface="+mj-lt"/>
              </a:rPr>
              <a:t>сирек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сепсист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ң </a:t>
            </a:r>
            <a:r>
              <a:rPr lang="ru-RU" sz="2000" dirty="0" err="1" smtClean="0">
                <a:latin typeface="+mj-lt"/>
              </a:rPr>
              <a:t>кездесу</a:t>
            </a:r>
            <a:r>
              <a:rPr lang="en-US" sz="2000" dirty="0" err="1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.</a:t>
            </a:r>
            <a:endParaRPr lang="kk-KZ" sz="2000" dirty="0" smtClean="0">
              <a:latin typeface="+mj-lt"/>
            </a:endParaRPr>
          </a:p>
          <a:p>
            <a:pPr marL="342900" indent="-342900" algn="just">
              <a:buAutoNum type="arabicPeriod"/>
            </a:pPr>
            <a:r>
              <a:rPr lang="ru-RU" sz="2000" dirty="0" err="1" smtClean="0">
                <a:latin typeface="+mj-lt"/>
              </a:rPr>
              <a:t>Жанұялық</a:t>
            </a:r>
            <a:r>
              <a:rPr lang="ru-RU" sz="2000" dirty="0" smtClean="0">
                <a:latin typeface="+mj-lt"/>
              </a:rPr>
              <a:t> анамнез: - </a:t>
            </a:r>
            <a:r>
              <a:rPr lang="ru-RU" sz="2000" dirty="0" err="1" smtClean="0">
                <a:latin typeface="+mj-lt"/>
              </a:rPr>
              <a:t>Жаңа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туған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және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емшектег</a:t>
            </a:r>
            <a:r>
              <a:rPr lang="en-US" sz="2000" dirty="0" err="1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нәрестелер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өл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м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н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ң </a:t>
            </a:r>
            <a:r>
              <a:rPr lang="ru-RU" sz="2000" dirty="0" err="1" smtClean="0">
                <a:latin typeface="+mj-lt"/>
              </a:rPr>
              <a:t>түс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н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кс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з </a:t>
            </a:r>
            <a:r>
              <a:rPr lang="ru-RU" sz="2000" dirty="0" err="1" smtClean="0">
                <a:latin typeface="+mj-lt"/>
              </a:rPr>
              <a:t>жағдайлары</a:t>
            </a:r>
            <a:r>
              <a:rPr lang="ru-RU" sz="2000" dirty="0" smtClean="0">
                <a:latin typeface="+mj-lt"/>
              </a:rPr>
              <a:t>; - </a:t>
            </a:r>
            <a:r>
              <a:rPr lang="ru-RU" sz="2000" dirty="0" err="1" smtClean="0">
                <a:latin typeface="+mj-lt"/>
              </a:rPr>
              <a:t>қандас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ағайындар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арасындағы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некелер</a:t>
            </a:r>
            <a:r>
              <a:rPr lang="ru-RU" sz="2000" dirty="0" smtClean="0">
                <a:latin typeface="+mj-lt"/>
              </a:rPr>
              <a:t>; - </a:t>
            </a:r>
            <a:r>
              <a:rPr lang="ru-RU" sz="2000" dirty="0" err="1" smtClean="0">
                <a:latin typeface="+mj-lt"/>
              </a:rPr>
              <a:t>жасанды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түс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к </a:t>
            </a:r>
            <a:r>
              <a:rPr lang="ru-RU" sz="2000" dirty="0" err="1" smtClean="0">
                <a:latin typeface="+mj-lt"/>
              </a:rPr>
              <a:t>жасаулар</a:t>
            </a:r>
            <a:r>
              <a:rPr lang="ru-RU" sz="2000" dirty="0" smtClean="0">
                <a:latin typeface="+mj-lt"/>
              </a:rPr>
              <a:t> (аборт); - </a:t>
            </a:r>
            <a:r>
              <a:rPr lang="ru-RU" sz="2000" dirty="0" err="1" smtClean="0">
                <a:latin typeface="+mj-lt"/>
              </a:rPr>
              <a:t>жанұясында</a:t>
            </a:r>
            <a:r>
              <a:rPr lang="ru-RU" sz="2000" dirty="0" smtClean="0">
                <a:latin typeface="+mj-lt"/>
              </a:rPr>
              <a:t> б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err="1" smtClean="0">
                <a:latin typeface="+mj-lt"/>
              </a:rPr>
              <a:t>рнеше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аурулардың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болуы</a:t>
            </a:r>
            <a:r>
              <a:rPr lang="ru-RU" sz="2000" dirty="0" smtClean="0">
                <a:latin typeface="+mj-lt"/>
              </a:rPr>
              <a:t>: аллергия (</a:t>
            </a:r>
            <a:r>
              <a:rPr lang="ru-RU" sz="2000" dirty="0" err="1" smtClean="0">
                <a:latin typeface="+mj-lt"/>
              </a:rPr>
              <a:t>сүтке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және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т.б</a:t>
            </a:r>
            <a:r>
              <a:rPr lang="ru-RU" sz="2000" dirty="0" smtClean="0">
                <a:latin typeface="+mj-lt"/>
              </a:rPr>
              <a:t>.), </a:t>
            </a:r>
            <a:r>
              <a:rPr lang="ru-RU" sz="2000" dirty="0" err="1" smtClean="0">
                <a:latin typeface="+mj-lt"/>
              </a:rPr>
              <a:t>коллагеноздар</a:t>
            </a:r>
            <a:r>
              <a:rPr lang="ru-RU" sz="2000" dirty="0" smtClean="0">
                <a:latin typeface="+mj-lt"/>
              </a:rPr>
              <a:t> (ЖҚЖ, РА), </a:t>
            </a:r>
            <a:r>
              <a:rPr lang="ru-RU" sz="2000" dirty="0" err="1" smtClean="0">
                <a:latin typeface="+mj-lt"/>
              </a:rPr>
              <a:t>эндокринопатиялар</a:t>
            </a:r>
            <a:r>
              <a:rPr lang="ru-RU" sz="2000" dirty="0" smtClean="0">
                <a:latin typeface="+mj-lt"/>
              </a:rPr>
              <a:t> (</a:t>
            </a:r>
            <a:r>
              <a:rPr lang="ru-RU" sz="2000" dirty="0" err="1" smtClean="0">
                <a:latin typeface="+mj-lt"/>
              </a:rPr>
              <a:t>қант</a:t>
            </a:r>
            <a:r>
              <a:rPr lang="ru-RU" sz="2000" dirty="0" smtClean="0">
                <a:latin typeface="+mj-lt"/>
              </a:rPr>
              <a:t> диабет</a:t>
            </a:r>
            <a:r>
              <a:rPr lang="en-US" sz="2000" dirty="0" err="1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Аддисон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ауруы</a:t>
            </a:r>
            <a:r>
              <a:rPr lang="ru-RU" sz="2000" dirty="0" smtClean="0">
                <a:latin typeface="+mj-lt"/>
              </a:rPr>
              <a:t>), </a:t>
            </a:r>
            <a:r>
              <a:rPr lang="ru-RU" sz="2000" dirty="0" err="1" smtClean="0">
                <a:latin typeface="+mj-lt"/>
              </a:rPr>
              <a:t>қан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ауруы</a:t>
            </a:r>
            <a:r>
              <a:rPr lang="ru-RU" sz="2000" dirty="0" smtClean="0">
                <a:latin typeface="+mj-lt"/>
              </a:rPr>
              <a:t> (</a:t>
            </a:r>
            <a:r>
              <a:rPr lang="ru-RU" sz="2000" dirty="0" err="1" smtClean="0">
                <a:latin typeface="+mj-lt"/>
              </a:rPr>
              <a:t>аутоиммунды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гемолитикалық</a:t>
            </a:r>
            <a:r>
              <a:rPr lang="ru-RU" sz="2000" dirty="0" smtClean="0">
                <a:latin typeface="+mj-lt"/>
              </a:rPr>
              <a:t> анемия), </a:t>
            </a:r>
            <a:r>
              <a:rPr lang="ru-RU" sz="2000" dirty="0" err="1" smtClean="0">
                <a:latin typeface="+mj-lt"/>
              </a:rPr>
              <a:t>қатерл</a:t>
            </a:r>
            <a:r>
              <a:rPr lang="en-US" sz="2000" dirty="0" err="1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с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err="1" smtClean="0">
                <a:latin typeface="+mj-lt"/>
              </a:rPr>
              <a:t>ктер</a:t>
            </a:r>
            <a:r>
              <a:rPr lang="ru-RU" sz="2000" dirty="0" smtClean="0">
                <a:latin typeface="+mj-lt"/>
              </a:rPr>
              <a:t> (</a:t>
            </a:r>
            <a:r>
              <a:rPr lang="ru-RU" sz="2000" dirty="0" err="1" smtClean="0">
                <a:latin typeface="+mj-lt"/>
              </a:rPr>
              <a:t>лимфомалар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саркомалар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Ходжкин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ауруы</a:t>
            </a:r>
            <a:r>
              <a:rPr lang="ru-RU" sz="2000" dirty="0" smtClean="0">
                <a:latin typeface="+mj-lt"/>
              </a:rPr>
              <a:t>). </a:t>
            </a:r>
          </a:p>
          <a:p>
            <a:pPr marL="342900" indent="-342900" algn="just">
              <a:buAutoNum type="arabicPeriod"/>
            </a:pPr>
            <a:r>
              <a:rPr lang="ru-RU" sz="2000" dirty="0" err="1" smtClean="0">
                <a:latin typeface="+mj-lt"/>
              </a:rPr>
              <a:t>Жұқпалардың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ұзақтығын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қайталануын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және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орналасуын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талдау</a:t>
            </a:r>
            <a:r>
              <a:rPr lang="ru-RU" sz="2000" dirty="0" smtClean="0">
                <a:latin typeface="+mj-lt"/>
              </a:rPr>
              <a:t>. 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+mj-lt"/>
              </a:rPr>
              <a:t>Т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р</a:t>
            </a:r>
            <a:r>
              <a:rPr lang="en-US" sz="2000" dirty="0" err="1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вакциналармен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егу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жасағанда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қалыптыдан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тыс</a:t>
            </a:r>
            <a:r>
              <a:rPr lang="ru-RU" sz="2000" dirty="0" smtClean="0">
                <a:latin typeface="+mj-lt"/>
              </a:rPr>
              <a:t> серп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л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err="1" smtClean="0">
                <a:latin typeface="+mj-lt"/>
              </a:rPr>
              <a:t>стерд</a:t>
            </a:r>
            <a:r>
              <a:rPr lang="en-US" sz="2000" dirty="0" err="1" smtClean="0">
                <a:latin typeface="+mj-lt"/>
              </a:rPr>
              <a:t>i</a:t>
            </a:r>
            <a:r>
              <a:rPr lang="ru-RU" sz="2000" dirty="0" smtClean="0">
                <a:latin typeface="+mj-lt"/>
              </a:rPr>
              <a:t>ң </a:t>
            </a:r>
            <a:r>
              <a:rPr lang="ru-RU" sz="2000" dirty="0" err="1" smtClean="0">
                <a:latin typeface="+mj-lt"/>
              </a:rPr>
              <a:t>пайда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болуы</a:t>
            </a:r>
            <a:r>
              <a:rPr lang="ru-RU" sz="2000" dirty="0" smtClean="0"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7982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Екіншілік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иммундық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тапшылық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жағдайлар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254" y="1485900"/>
            <a:ext cx="65283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latin typeface="+mj-lt"/>
              </a:rPr>
              <a:t>Екіншілік</a:t>
            </a:r>
            <a:r>
              <a:rPr lang="ru-RU" b="1" dirty="0" smtClean="0">
                <a:latin typeface="+mj-lt"/>
              </a:rPr>
              <a:t> (</a:t>
            </a:r>
            <a:r>
              <a:rPr lang="ru-RU" b="1" dirty="0" err="1" smtClean="0">
                <a:latin typeface="+mj-lt"/>
              </a:rPr>
              <a:t>жүре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пайда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болған</a:t>
            </a:r>
            <a:r>
              <a:rPr lang="ru-RU" b="1" dirty="0" smtClean="0">
                <a:latin typeface="+mj-lt"/>
              </a:rPr>
              <a:t>) </a:t>
            </a:r>
            <a:r>
              <a:rPr lang="ru-RU" b="1" dirty="0" err="1" smtClean="0">
                <a:latin typeface="+mj-lt"/>
              </a:rPr>
              <a:t>иммунды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тапшылық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жағдайлар</a:t>
            </a:r>
            <a:r>
              <a:rPr lang="ru-RU" b="1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дегеніміз</a:t>
            </a:r>
            <a:r>
              <a:rPr lang="ru-RU" dirty="0" smtClean="0">
                <a:latin typeface="+mj-lt"/>
              </a:rPr>
              <a:t> — </a:t>
            </a:r>
            <a:r>
              <a:rPr lang="ru-RU" dirty="0" err="1" smtClean="0">
                <a:latin typeface="+mj-lt"/>
              </a:rPr>
              <a:t>иммунды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жүйеге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түрлі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зақымдардын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әсер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етуінен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қалыптасатын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клиникалық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иммунологиялық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синдромдар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Екіншілік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тапшылықтар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қорғаныстың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арнайы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/</a:t>
            </a:r>
            <a:r>
              <a:rPr lang="ru-RU" dirty="0" err="1" smtClean="0">
                <a:latin typeface="+mj-lt"/>
              </a:rPr>
              <a:t>немесе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арнайы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емес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факторларының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мөлшерлік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функционалдық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көрсеткіштерінің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айқын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тұрақты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төмендеуімен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сипатталады</a:t>
            </a:r>
            <a:r>
              <a:rPr lang="ru-RU" dirty="0" smtClean="0">
                <a:latin typeface="+mj-lt"/>
              </a:rPr>
              <a:t>. </a:t>
            </a:r>
          </a:p>
          <a:p>
            <a:pPr algn="just"/>
            <a:r>
              <a:rPr lang="ru-RU" dirty="0" err="1" smtClean="0">
                <a:latin typeface="+mj-lt"/>
              </a:rPr>
              <a:t>Екіншілік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тапшылықтар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сонымен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қатар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созылмалы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жұқпалы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аурулардың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аутоиммундық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патологияның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аллергиялық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аурулардың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қатерлі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ісіктердің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пайда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болуының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себебі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болып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келеді</a:t>
            </a:r>
            <a:r>
              <a:rPr lang="ru-RU" dirty="0" smtClean="0">
                <a:latin typeface="+mj-lt"/>
              </a:rPr>
              <a:t>. 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08239" y="1656079"/>
            <a:ext cx="3730737" cy="2444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8361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Екіншілік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иммунды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тапшылық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жағдайлардың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ерекшеліктері</a:t>
            </a:r>
            <a:r>
              <a:rPr lang="ru-RU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2443" y="1577574"/>
            <a:ext cx="1090246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+mj-lt"/>
              </a:rPr>
              <a:t>Иммунды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жүйенің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бұзылыстары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организмнің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клиникалық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тұрғыда</a:t>
            </a:r>
            <a:r>
              <a:rPr lang="ru-RU" sz="2000" dirty="0" smtClean="0">
                <a:latin typeface="+mj-lt"/>
              </a:rPr>
              <a:t> да, </a:t>
            </a:r>
            <a:r>
              <a:rPr lang="ru-RU" sz="2000" dirty="0" err="1" smtClean="0">
                <a:latin typeface="+mj-lt"/>
              </a:rPr>
              <a:t>иммундызертханалық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тұрғыда</a:t>
            </a:r>
            <a:r>
              <a:rPr lang="ru-RU" sz="2000" dirty="0" smtClean="0">
                <a:latin typeface="+mj-lt"/>
              </a:rPr>
              <a:t> да </a:t>
            </a:r>
            <a:r>
              <a:rPr lang="ru-RU" sz="2000" dirty="0" err="1" smtClean="0">
                <a:latin typeface="+mj-lt"/>
              </a:rPr>
              <a:t>қалыпты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күйінде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болғанында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пайда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болады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яғниекіншілік</a:t>
            </a:r>
            <a:r>
              <a:rPr lang="ru-RU" sz="2000" dirty="0" smtClean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Иммунды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жүйенің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бұзылыстары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айқын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және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тұрақты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болуы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тиіс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себебі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иммунды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жүйенің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көрсеткштері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өзгермелі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және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оның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бөліктері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бір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бірін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толықтырып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компенсациялап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тұратыны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белгілі</a:t>
            </a:r>
            <a:r>
              <a:rPr lang="ru-RU" sz="2000" dirty="0" smtClean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+mj-lt"/>
              </a:rPr>
              <a:t>Иммунды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жүйенің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бұзылыстары</a:t>
            </a:r>
            <a:r>
              <a:rPr lang="ru-RU" sz="2000" dirty="0" smtClean="0">
                <a:latin typeface="+mj-lt"/>
              </a:rPr>
              <a:t> тек </a:t>
            </a:r>
            <a:r>
              <a:rPr lang="ru-RU" sz="2000" dirty="0" err="1" smtClean="0">
                <a:latin typeface="+mj-lt"/>
              </a:rPr>
              <a:t>қана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мөлшерлік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емес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функционалды</a:t>
            </a:r>
            <a:r>
              <a:rPr lang="ru-RU" sz="2000" dirty="0" smtClean="0">
                <a:latin typeface="+mj-lt"/>
              </a:rPr>
              <a:t> да </a:t>
            </a:r>
            <a:r>
              <a:rPr lang="ru-RU" sz="2000" dirty="0" err="1" smtClean="0">
                <a:latin typeface="+mj-lt"/>
              </a:rPr>
              <a:t>болуы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тиіс</a:t>
            </a:r>
            <a:r>
              <a:rPr lang="ru-RU" sz="2000" dirty="0" smtClean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+mj-lt"/>
              </a:rPr>
              <a:t>Иммунды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жүйенің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бұзылыстары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арнайы</a:t>
            </a:r>
            <a:r>
              <a:rPr lang="ru-RU" sz="2000" dirty="0" smtClean="0">
                <a:latin typeface="+mj-lt"/>
              </a:rPr>
              <a:t> (</a:t>
            </a:r>
            <a:r>
              <a:rPr lang="ru-RU" sz="2000" dirty="0" err="1" smtClean="0">
                <a:latin typeface="+mj-lt"/>
              </a:rPr>
              <a:t>адаптивті</a:t>
            </a:r>
            <a:r>
              <a:rPr lang="ru-RU" sz="2000" dirty="0" smtClean="0">
                <a:latin typeface="+mj-lt"/>
              </a:rPr>
              <a:t>) </a:t>
            </a:r>
            <a:r>
              <a:rPr lang="ru-RU" sz="2000" dirty="0" err="1" smtClean="0">
                <a:latin typeface="+mj-lt"/>
              </a:rPr>
              <a:t>иммунитетке</a:t>
            </a:r>
            <a:r>
              <a:rPr lang="ru-RU" sz="2000" dirty="0" smtClean="0">
                <a:latin typeface="+mj-lt"/>
              </a:rPr>
              <a:t> де, </a:t>
            </a:r>
            <a:r>
              <a:rPr lang="ru-RU" sz="2000" dirty="0" err="1" smtClean="0">
                <a:latin typeface="+mj-lt"/>
              </a:rPr>
              <a:t>арнайы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емес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иммунитеттке</a:t>
            </a:r>
            <a:r>
              <a:rPr lang="ru-RU" sz="2000" dirty="0" smtClean="0">
                <a:latin typeface="+mj-lt"/>
              </a:rPr>
              <a:t> де </a:t>
            </a:r>
            <a:r>
              <a:rPr lang="ru-RU" sz="2000" dirty="0" err="1" smtClean="0">
                <a:latin typeface="+mj-lt"/>
              </a:rPr>
              <a:t>қатысты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болуы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мүмкін</a:t>
            </a:r>
            <a:r>
              <a:rPr lang="ru-RU" sz="2000" dirty="0" smtClean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Кейбір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адамдарда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екіншілік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иммунды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тапшылықтың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иммунды-зертханалық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белгілері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табылып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клиникалық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көріністері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созылмалы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шаршау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сияқты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балама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ғана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болуы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мүмкін</a:t>
            </a:r>
            <a:r>
              <a:rPr lang="ru-RU" sz="2000" dirty="0" smtClean="0">
                <a:latin typeface="+mj-lt"/>
              </a:rPr>
              <a:t>. </a:t>
            </a:r>
            <a:r>
              <a:rPr lang="ru-RU" sz="2000" dirty="0" err="1" smtClean="0">
                <a:latin typeface="+mj-lt"/>
              </a:rPr>
              <a:t>Бұндай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кезде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бұл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адам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екіншілік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иммундытапшылықпен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негізделетін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патологияның</a:t>
            </a:r>
            <a:r>
              <a:rPr lang="ru-RU" sz="2000" dirty="0" smtClean="0">
                <a:latin typeface="+mj-lt"/>
              </a:rPr>
              <a:t> (</a:t>
            </a:r>
            <a:r>
              <a:rPr lang="ru-RU" sz="2000" dirty="0" err="1" smtClean="0">
                <a:latin typeface="+mj-lt"/>
              </a:rPr>
              <a:t>жұқпалы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аутоиммундық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аллергиялық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онкологиялық</a:t>
            </a:r>
            <a:r>
              <a:rPr lang="ru-RU" sz="2000" dirty="0" smtClean="0">
                <a:latin typeface="+mj-lt"/>
              </a:rPr>
              <a:t>) </a:t>
            </a:r>
            <a:r>
              <a:rPr lang="ru-RU" sz="2000" dirty="0" err="1" smtClean="0">
                <a:latin typeface="+mj-lt"/>
              </a:rPr>
              <a:t>дамуының</a:t>
            </a:r>
            <a:r>
              <a:rPr lang="ru-RU" sz="2000" dirty="0" smtClean="0">
                <a:latin typeface="+mj-lt"/>
              </a:rPr>
              <a:t> “</a:t>
            </a:r>
            <a:r>
              <a:rPr lang="ru-RU" sz="2000" dirty="0" err="1" smtClean="0">
                <a:latin typeface="+mj-lt"/>
              </a:rPr>
              <a:t>қауып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аймағында</a:t>
            </a:r>
            <a:r>
              <a:rPr lang="ru-RU" sz="2000" dirty="0" smtClean="0">
                <a:latin typeface="+mj-lt"/>
              </a:rPr>
              <a:t>” </a:t>
            </a:r>
            <a:r>
              <a:rPr lang="ru-RU" sz="2000" dirty="0" err="1" smtClean="0">
                <a:latin typeface="+mj-lt"/>
              </a:rPr>
              <a:t>екендігін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ескеру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керек</a:t>
            </a:r>
            <a:r>
              <a:rPr lang="ru-RU" sz="2000" dirty="0" smtClean="0">
                <a:latin typeface="+mj-lt"/>
              </a:rPr>
              <a:t>. </a:t>
            </a:r>
            <a:r>
              <a:rPr lang="ru-RU" sz="2000" dirty="0" err="1" smtClean="0">
                <a:latin typeface="+mj-lt"/>
              </a:rPr>
              <a:t>Сонымен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қатар</a:t>
            </a:r>
            <a:r>
              <a:rPr lang="ru-RU" sz="2000" dirty="0" smtClean="0">
                <a:latin typeface="+mj-lt"/>
              </a:rPr>
              <a:t>, “</a:t>
            </a:r>
            <a:r>
              <a:rPr lang="ru-RU" sz="2000" dirty="0" err="1" smtClean="0">
                <a:latin typeface="+mj-lt"/>
              </a:rPr>
              <a:t>қауып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аймағында</a:t>
            </a:r>
            <a:r>
              <a:rPr lang="ru-RU" sz="2000" dirty="0" smtClean="0">
                <a:latin typeface="+mj-lt"/>
              </a:rPr>
              <a:t>” болу – </a:t>
            </a:r>
            <a:r>
              <a:rPr lang="ru-RU" sz="2000" dirty="0" err="1" smtClean="0">
                <a:latin typeface="+mj-lt"/>
              </a:rPr>
              <a:t>қайтармалы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жағдай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иммунды</a:t>
            </a:r>
            <a:r>
              <a:rPr lang="ru-RU" sz="2000" dirty="0" smtClean="0">
                <a:latin typeface="+mj-lt"/>
              </a:rPr>
              <a:t> реабилитация </a:t>
            </a:r>
            <a:r>
              <a:rPr lang="ru-RU" sz="2000" dirty="0" err="1" smtClean="0">
                <a:latin typeface="+mj-lt"/>
              </a:rPr>
              <a:t>шараларымен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бұл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адамға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әлі</a:t>
            </a:r>
            <a:r>
              <a:rPr lang="ru-RU" sz="2000" dirty="0" smtClean="0">
                <a:latin typeface="+mj-lt"/>
              </a:rPr>
              <a:t> де </a:t>
            </a:r>
            <a:r>
              <a:rPr lang="ru-RU" sz="2000" dirty="0" err="1" smtClean="0">
                <a:latin typeface="+mj-lt"/>
              </a:rPr>
              <a:t>көмектесу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мүмкін</a:t>
            </a:r>
            <a:r>
              <a:rPr lang="ru-RU" sz="2000" dirty="0" smtClean="0">
                <a:latin typeface="+mj-lt"/>
              </a:rPr>
              <a:t>. 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1576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Екіншілік</a:t>
            </a:r>
            <a:r>
              <a:rPr lang="ru-RU" b="1" dirty="0">
                <a:solidFill>
                  <a:schemeClr val="tx1"/>
                </a:solidFill>
              </a:rPr>
              <a:t> ИТЖ </a:t>
            </a:r>
            <a:r>
              <a:rPr lang="ru-RU" b="1" dirty="0" err="1">
                <a:solidFill>
                  <a:schemeClr val="tx1"/>
                </a:solidFill>
              </a:rPr>
              <a:t>қалыптасуына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сабепкер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факторлар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73" y="1626577"/>
            <a:ext cx="9991725" cy="431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3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Физиологиялық</a:t>
            </a:r>
            <a:r>
              <a:rPr lang="ru-RU" b="1" dirty="0">
                <a:solidFill>
                  <a:schemeClr val="tx1"/>
                </a:solidFill>
              </a:rPr>
              <a:t> (</a:t>
            </a:r>
            <a:r>
              <a:rPr lang="ru-RU" b="1" dirty="0" err="1">
                <a:solidFill>
                  <a:schemeClr val="tx1"/>
                </a:solidFill>
              </a:rPr>
              <a:t>жасқа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байланысты</a:t>
            </a:r>
            <a:r>
              <a:rPr lang="ru-RU" b="1" dirty="0">
                <a:solidFill>
                  <a:schemeClr val="tx1"/>
                </a:solidFill>
              </a:rPr>
              <a:t>) </a:t>
            </a:r>
            <a:r>
              <a:rPr lang="ru-RU" b="1" dirty="0" err="1">
                <a:solidFill>
                  <a:schemeClr val="tx1"/>
                </a:solidFill>
              </a:rPr>
              <a:t>иммунды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тапшылықтар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336" y="1477108"/>
            <a:ext cx="11379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latin typeface="+mj-lt"/>
              </a:rPr>
              <a:t>Физиологиялық</a:t>
            </a:r>
            <a:r>
              <a:rPr lang="ru-RU" dirty="0" smtClean="0">
                <a:latin typeface="+mj-lt"/>
              </a:rPr>
              <a:t> (</a:t>
            </a:r>
            <a:r>
              <a:rPr lang="ru-RU" dirty="0" err="1" smtClean="0">
                <a:latin typeface="+mj-lt"/>
              </a:rPr>
              <a:t>жасқа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байланысты</a:t>
            </a:r>
            <a:r>
              <a:rPr lang="ru-RU" dirty="0" smtClean="0">
                <a:latin typeface="+mj-lt"/>
              </a:rPr>
              <a:t>) </a:t>
            </a:r>
            <a:r>
              <a:rPr lang="ru-RU" dirty="0" err="1" smtClean="0">
                <a:latin typeface="+mj-lt"/>
              </a:rPr>
              <a:t>иммунды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тапшылықтар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дегеніміз</a:t>
            </a:r>
            <a:r>
              <a:rPr lang="ru-RU" dirty="0" smtClean="0">
                <a:latin typeface="+mj-lt"/>
              </a:rPr>
              <a:t> - </a:t>
            </a:r>
            <a:r>
              <a:rPr lang="ru-RU" dirty="0" err="1" smtClean="0">
                <a:latin typeface="+mj-lt"/>
              </a:rPr>
              <a:t>иммунды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жүйенің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күрделі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физиологиялық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өзгерістерінің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кезендерінде</a:t>
            </a:r>
            <a:r>
              <a:rPr lang="ru-RU" dirty="0" smtClean="0">
                <a:latin typeface="+mj-lt"/>
              </a:rPr>
              <a:t> (</a:t>
            </a:r>
            <a:r>
              <a:rPr lang="ru-RU" dirty="0" err="1" smtClean="0">
                <a:latin typeface="+mj-lt"/>
              </a:rPr>
              <a:t>жас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балалық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шақ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жасөспірімдік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кезең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қарттық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кезең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жүктілік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сияқты</a:t>
            </a:r>
            <a:r>
              <a:rPr lang="ru-RU" dirty="0" smtClean="0">
                <a:latin typeface="+mj-lt"/>
              </a:rPr>
              <a:t>) </a:t>
            </a:r>
            <a:r>
              <a:rPr lang="ru-RU" dirty="0" err="1" smtClean="0">
                <a:latin typeface="+mj-lt"/>
              </a:rPr>
              <a:t>пайда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болатын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иммундыжетіспеушіліктер</a:t>
            </a:r>
            <a:r>
              <a:rPr lang="ru-RU" dirty="0" smtClean="0">
                <a:latin typeface="+mj-lt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i="1" u="sng" dirty="0" err="1" smtClean="0">
                <a:latin typeface="+mj-lt"/>
              </a:rPr>
              <a:t>Баланың</a:t>
            </a:r>
            <a:r>
              <a:rPr lang="ru-RU" i="1" u="sng" dirty="0" smtClean="0">
                <a:latin typeface="+mj-lt"/>
              </a:rPr>
              <a:t> </a:t>
            </a:r>
            <a:r>
              <a:rPr lang="ru-RU" i="1" u="sng" dirty="0" err="1" smtClean="0">
                <a:latin typeface="+mj-lt"/>
              </a:rPr>
              <a:t>туылғанынан</a:t>
            </a:r>
            <a:r>
              <a:rPr lang="ru-RU" i="1" u="sng" dirty="0" smtClean="0">
                <a:latin typeface="+mj-lt"/>
              </a:rPr>
              <a:t> </a:t>
            </a:r>
            <a:r>
              <a:rPr lang="ru-RU" i="1" u="sng" dirty="0" err="1" smtClean="0">
                <a:latin typeface="+mj-lt"/>
              </a:rPr>
              <a:t>үш</a:t>
            </a:r>
            <a:r>
              <a:rPr lang="ru-RU" i="1" u="sng" dirty="0" smtClean="0">
                <a:latin typeface="+mj-lt"/>
              </a:rPr>
              <a:t> </a:t>
            </a:r>
            <a:r>
              <a:rPr lang="ru-RU" i="1" u="sng" dirty="0" err="1" smtClean="0">
                <a:latin typeface="+mj-lt"/>
              </a:rPr>
              <a:t>жасқа</a:t>
            </a:r>
            <a:r>
              <a:rPr lang="ru-RU" i="1" u="sng" dirty="0" smtClean="0">
                <a:latin typeface="+mj-lt"/>
              </a:rPr>
              <a:t> </a:t>
            </a:r>
            <a:r>
              <a:rPr lang="ru-RU" i="1" u="sng" dirty="0" err="1" smtClean="0">
                <a:latin typeface="+mj-lt"/>
              </a:rPr>
              <a:t>дейінгі</a:t>
            </a:r>
            <a:r>
              <a:rPr lang="ru-RU" i="1" u="sng" dirty="0" smtClean="0">
                <a:latin typeface="+mj-lt"/>
              </a:rPr>
              <a:t> </a:t>
            </a:r>
            <a:r>
              <a:rPr lang="ru-RU" i="1" u="sng" dirty="0" err="1" smtClean="0">
                <a:latin typeface="+mj-lt"/>
              </a:rPr>
              <a:t>кезең</a:t>
            </a:r>
            <a:r>
              <a:rPr lang="ru-RU" i="1" u="sng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– </a:t>
            </a:r>
            <a:r>
              <a:rPr lang="ru-RU" dirty="0" err="1" smtClean="0">
                <a:latin typeface="+mj-lt"/>
              </a:rPr>
              <a:t>иммуноадаптивті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кезең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деп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аталады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Бұл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кезең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жұйенің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орталық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шеткері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мүшелерінің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функционалды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жетілмеуімен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сипатталады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Иммунды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жүйенің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пісіп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жетілуі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оның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қызмет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етуін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реттеу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механизмдерінің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қалыптасуы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көптеген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сонын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ішінде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жұқпалы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антигендермен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әсерлесу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жағдайында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өтеді</a:t>
            </a:r>
            <a:r>
              <a:rPr lang="ru-RU" dirty="0" smtClean="0">
                <a:latin typeface="+mj-lt"/>
              </a:rPr>
              <a:t> (</a:t>
            </a:r>
            <a:r>
              <a:rPr lang="ru-RU" dirty="0" err="1" smtClean="0">
                <a:latin typeface="+mj-lt"/>
              </a:rPr>
              <a:t>құрсақішілік</a:t>
            </a:r>
            <a:r>
              <a:rPr lang="ru-RU" dirty="0" smtClean="0">
                <a:latin typeface="+mj-lt"/>
              </a:rPr>
              <a:t> даму </a:t>
            </a:r>
            <a:r>
              <a:rPr lang="ru-RU" dirty="0" err="1" smtClean="0">
                <a:latin typeface="+mj-lt"/>
              </a:rPr>
              <a:t>стерилді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ортада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өтеді</a:t>
            </a:r>
            <a:r>
              <a:rPr lang="ru-RU" dirty="0" smtClean="0">
                <a:latin typeface="+mj-lt"/>
              </a:rPr>
              <a:t>). </a:t>
            </a:r>
            <a:r>
              <a:rPr lang="ru-RU" dirty="0" err="1" smtClean="0">
                <a:latin typeface="+mj-lt"/>
              </a:rPr>
              <a:t>Артық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антигендік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жүктеме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толық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пісіп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жетілмеген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имунды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жүйенің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реттеу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механизмдерін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бұзып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клиникалық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тұрғыда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түрлі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аллергиялық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серпілістер</a:t>
            </a:r>
            <a:r>
              <a:rPr lang="ru-RU" dirty="0" smtClean="0">
                <a:latin typeface="+mj-lt"/>
              </a:rPr>
              <a:t> (</a:t>
            </a:r>
            <a:r>
              <a:rPr lang="ru-RU" dirty="0" err="1" smtClean="0">
                <a:latin typeface="+mj-lt"/>
              </a:rPr>
              <a:t>экссудативтік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диатездер</a:t>
            </a:r>
            <a:r>
              <a:rPr lang="ru-RU" dirty="0" smtClean="0">
                <a:latin typeface="+mj-lt"/>
              </a:rPr>
              <a:t>)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жұқпалы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аурулармен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аурушандықтын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жиіленуіне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алып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келуі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мүмкін</a:t>
            </a:r>
            <a:r>
              <a:rPr lang="ru-RU" dirty="0" smtClean="0">
                <a:latin typeface="+mj-lt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i="1" u="sng" dirty="0" err="1" smtClean="0">
                <a:latin typeface="+mj-lt"/>
              </a:rPr>
              <a:t>Жасөспірімдік</a:t>
            </a:r>
            <a:r>
              <a:rPr lang="ru-RU" i="1" u="sng" dirty="0" smtClean="0">
                <a:latin typeface="+mj-lt"/>
              </a:rPr>
              <a:t> </a:t>
            </a:r>
            <a:r>
              <a:rPr lang="ru-RU" i="1" u="sng" dirty="0" err="1" smtClean="0">
                <a:latin typeface="+mj-lt"/>
              </a:rPr>
              <a:t>кезең</a:t>
            </a:r>
            <a:r>
              <a:rPr lang="ru-RU" i="1" u="sng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– </a:t>
            </a:r>
            <a:r>
              <a:rPr lang="ru-RU" dirty="0" err="1" smtClean="0">
                <a:latin typeface="+mj-lt"/>
              </a:rPr>
              <a:t>бұл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жыныстық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жетілу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кезеңі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Бұл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кезеңде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организде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жүйенің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қызмет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етуіне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зор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әсер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көрсететін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гормоналдық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қайта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құру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өтеді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Бұл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жағдай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организмнің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үш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негізгі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реттегіш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жүйелерінің</a:t>
            </a:r>
            <a:r>
              <a:rPr lang="ru-RU" dirty="0" smtClean="0">
                <a:latin typeface="+mj-lt"/>
              </a:rPr>
              <a:t> - </a:t>
            </a:r>
            <a:r>
              <a:rPr lang="ru-RU" dirty="0" err="1" smtClean="0">
                <a:latin typeface="+mj-lt"/>
              </a:rPr>
              <a:t>жүйке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эндокринді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иммунды</a:t>
            </a:r>
            <a:r>
              <a:rPr lang="ru-RU" dirty="0" smtClean="0">
                <a:latin typeface="+mj-lt"/>
              </a:rPr>
              <a:t> - </a:t>
            </a:r>
            <a:r>
              <a:rPr lang="ru-RU" dirty="0" err="1" smtClean="0">
                <a:latin typeface="+mj-lt"/>
              </a:rPr>
              <a:t>өзара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әсерлесу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үрдістерінің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қайта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құрылуының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нәтижесі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болып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келеді</a:t>
            </a:r>
            <a:r>
              <a:rPr lang="ru-RU" dirty="0" smtClean="0">
                <a:latin typeface="+mj-lt"/>
              </a:rPr>
              <a:t>. 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9229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0293" y="263769"/>
            <a:ext cx="60315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i="1" u="sng" dirty="0" err="1" smtClean="0">
                <a:latin typeface="+mj-lt"/>
              </a:rPr>
              <a:t>Қарт</a:t>
            </a:r>
            <a:r>
              <a:rPr lang="ru-RU" i="1" u="sng" dirty="0" smtClean="0">
                <a:latin typeface="+mj-lt"/>
              </a:rPr>
              <a:t> </a:t>
            </a:r>
            <a:r>
              <a:rPr lang="ru-RU" i="1" u="sng" dirty="0" err="1" smtClean="0">
                <a:latin typeface="+mj-lt"/>
              </a:rPr>
              <a:t>жастағы</a:t>
            </a:r>
            <a:r>
              <a:rPr lang="ru-RU" i="1" u="sng" dirty="0" smtClean="0">
                <a:latin typeface="+mj-lt"/>
              </a:rPr>
              <a:t> </a:t>
            </a:r>
            <a:r>
              <a:rPr lang="ru-RU" i="1" u="sng" dirty="0" err="1" smtClean="0">
                <a:latin typeface="+mj-lt"/>
              </a:rPr>
              <a:t>адамдарда</a:t>
            </a:r>
            <a:r>
              <a:rPr lang="ru-RU" i="1" u="sng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ИТЖ, </a:t>
            </a:r>
            <a:r>
              <a:rPr lang="ru-RU" dirty="0" err="1" smtClean="0">
                <a:latin typeface="+mj-lt"/>
              </a:rPr>
              <a:t>көбінесе</a:t>
            </a:r>
            <a:r>
              <a:rPr lang="ru-RU" dirty="0" smtClean="0">
                <a:latin typeface="+mj-lt"/>
              </a:rPr>
              <a:t>, тимус инволюция </a:t>
            </a:r>
            <a:r>
              <a:rPr lang="ru-RU" dirty="0" err="1" smtClean="0">
                <a:latin typeface="+mj-lt"/>
              </a:rPr>
              <a:t>нәтижесінде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қалыптасады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Шеткері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қанда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жетілмеген</a:t>
            </a:r>
            <a:r>
              <a:rPr lang="ru-RU" dirty="0" smtClean="0">
                <a:latin typeface="+mj-lt"/>
              </a:rPr>
              <a:t> Т-</a:t>
            </a:r>
            <a:r>
              <a:rPr lang="ru-RU" dirty="0" err="1" smtClean="0">
                <a:latin typeface="+mj-lt"/>
              </a:rPr>
              <a:t>лимфоциттер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пайда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болып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олардың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жетілген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түрлері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азаяды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Сонымен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қатар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қанда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айырша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бездің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гормондарының</a:t>
            </a:r>
            <a:r>
              <a:rPr lang="ru-RU" dirty="0" smtClean="0">
                <a:latin typeface="+mj-lt"/>
              </a:rPr>
              <a:t> - </a:t>
            </a:r>
            <a:r>
              <a:rPr lang="ru-RU" dirty="0" err="1" smtClean="0">
                <a:latin typeface="+mj-lt"/>
              </a:rPr>
              <a:t>тимозин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тимопоэтин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т. б. - </a:t>
            </a:r>
            <a:r>
              <a:rPr lang="ru-RU" dirty="0" err="1" smtClean="0">
                <a:latin typeface="+mj-lt"/>
              </a:rPr>
              <a:t>деңгейі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төмендейді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Қартайған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сайын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клеткалық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белгілер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механизмдері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өзгереді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сонын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ішінде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аденилатциклазаның</a:t>
            </a:r>
            <a:r>
              <a:rPr lang="ru-RU" dirty="0" smtClean="0">
                <a:latin typeface="+mj-lt"/>
              </a:rPr>
              <a:t> кальций-</a:t>
            </a:r>
            <a:r>
              <a:rPr lang="ru-RU" dirty="0" err="1" smtClean="0">
                <a:latin typeface="+mj-lt"/>
              </a:rPr>
              <a:t>тәуелді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белсенділігі</a:t>
            </a:r>
            <a:r>
              <a:rPr lang="ru-RU" dirty="0" smtClean="0">
                <a:latin typeface="+mj-lt"/>
              </a:rPr>
              <a:t> мен </a:t>
            </a:r>
            <a:r>
              <a:rPr lang="ru-RU" dirty="0" err="1" smtClean="0">
                <a:latin typeface="+mj-lt"/>
              </a:rPr>
              <a:t>цитокиндердің</a:t>
            </a:r>
            <a:r>
              <a:rPr lang="ru-RU" dirty="0" smtClean="0">
                <a:latin typeface="+mj-lt"/>
              </a:rPr>
              <a:t> (</a:t>
            </a:r>
            <a:r>
              <a:rPr lang="ru-RU" dirty="0" err="1" smtClean="0">
                <a:latin typeface="+mj-lt"/>
              </a:rPr>
              <a:t>сонын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ішінде</a:t>
            </a:r>
            <a:r>
              <a:rPr lang="ru-RU" dirty="0" smtClean="0">
                <a:latin typeface="+mj-lt"/>
              </a:rPr>
              <a:t> ИЛ-12) </a:t>
            </a:r>
            <a:r>
              <a:rPr lang="ru-RU" dirty="0" err="1" smtClean="0">
                <a:latin typeface="+mj-lt"/>
              </a:rPr>
              <a:t>өндірілуі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төмендейді</a:t>
            </a:r>
            <a:r>
              <a:rPr lang="ru-RU" dirty="0" smtClean="0">
                <a:latin typeface="+mj-lt"/>
              </a:rPr>
              <a:t> </a:t>
            </a:r>
          </a:p>
          <a:p>
            <a:pPr algn="just"/>
            <a:r>
              <a:rPr lang="ru-RU" dirty="0" err="1" smtClean="0">
                <a:latin typeface="+mj-lt"/>
              </a:rPr>
              <a:t>Қарт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адамдарда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жасушалық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иммунитеттің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тапшылығы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басым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болатындығынан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онкологиялық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аурулар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жиіленеді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жұқпалы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біріншіден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вирустық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саңырауқұлақтық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табиғаты</a:t>
            </a:r>
            <a:r>
              <a:rPr lang="ru-RU" dirty="0" smtClean="0">
                <a:latin typeface="+mj-lt"/>
              </a:rPr>
              <a:t> бар </a:t>
            </a:r>
            <a:r>
              <a:rPr lang="ru-RU" dirty="0" err="1" smtClean="0">
                <a:latin typeface="+mj-lt"/>
              </a:rPr>
              <a:t>аурулардың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ағымы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ауырлайды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Аутоиммунды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аурулардың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пайда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болуы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жиіленеді</a:t>
            </a:r>
            <a:r>
              <a:rPr lang="ru-RU" dirty="0" smtClean="0">
                <a:latin typeface="+mj-lt"/>
              </a:rPr>
              <a:t>. </a:t>
            </a:r>
          </a:p>
          <a:p>
            <a:pPr algn="just"/>
            <a:r>
              <a:rPr lang="ru-RU" dirty="0" err="1" smtClean="0">
                <a:latin typeface="+mj-lt"/>
              </a:rPr>
              <a:t>Бұл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жастағы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адамдарда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иммунологиялық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дезадаптацияға</a:t>
            </a:r>
            <a:r>
              <a:rPr lang="ru-RU" dirty="0" smtClean="0">
                <a:latin typeface="+mj-lt"/>
              </a:rPr>
              <a:t> тек </a:t>
            </a:r>
            <a:r>
              <a:rPr lang="ru-RU" dirty="0" err="1" smtClean="0">
                <a:latin typeface="+mj-lt"/>
              </a:rPr>
              <a:t>қана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факторлардың</a:t>
            </a:r>
            <a:r>
              <a:rPr lang="ru-RU" dirty="0" smtClean="0">
                <a:latin typeface="+mj-lt"/>
              </a:rPr>
              <a:t> дисбалансы </a:t>
            </a:r>
            <a:r>
              <a:rPr lang="ru-RU" dirty="0" err="1" smtClean="0">
                <a:latin typeface="+mj-lt"/>
              </a:rPr>
              <a:t>ғана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емес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жүйке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жүйесінің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жасқа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байланысты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өзгерістер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гормоналдық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бұзылыстар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ферментопатиялар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метаболизмнің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өзгеруі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т.б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факторлар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себепші</a:t>
            </a:r>
            <a:r>
              <a:rPr lang="ru-RU" dirty="0" smtClean="0">
                <a:latin typeface="+mj-lt"/>
              </a:rPr>
              <a:t> бола </a:t>
            </a:r>
            <a:r>
              <a:rPr lang="ru-RU" dirty="0" err="1" smtClean="0">
                <a:latin typeface="+mj-lt"/>
              </a:rPr>
              <a:t>алады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508" y="506608"/>
            <a:ext cx="4419041" cy="5006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3979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chemeClr val="tx1"/>
                </a:solidFill>
              </a:rPr>
              <a:t>Ауруға шалдығу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784" y="1512277"/>
            <a:ext cx="113067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latin typeface="+mj-lt"/>
              </a:rPr>
              <a:t>Екіншілік</a:t>
            </a:r>
            <a:r>
              <a:rPr lang="ru-RU" dirty="0" smtClean="0">
                <a:latin typeface="+mj-lt"/>
              </a:rPr>
              <a:t> ИТЖ </a:t>
            </a:r>
            <a:r>
              <a:rPr lang="ru-RU" dirty="0" err="1" smtClean="0">
                <a:latin typeface="+mj-lt"/>
              </a:rPr>
              <a:t>әр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түрлі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табиғаты</a:t>
            </a:r>
            <a:r>
              <a:rPr lang="ru-RU" dirty="0" smtClean="0">
                <a:latin typeface="+mj-lt"/>
              </a:rPr>
              <a:t> бар </a:t>
            </a:r>
            <a:r>
              <a:rPr lang="ru-RU" dirty="0" err="1" smtClean="0">
                <a:latin typeface="+mj-lt"/>
              </a:rPr>
              <a:t>аурулардың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нәтижесі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ретінде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қалыптасуы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мүмкін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Ең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жиі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екіншілік</a:t>
            </a:r>
            <a:r>
              <a:rPr lang="ru-RU" dirty="0" smtClean="0">
                <a:latin typeface="+mj-lt"/>
              </a:rPr>
              <a:t> ИТЖ </a:t>
            </a:r>
            <a:r>
              <a:rPr lang="ru-RU" dirty="0" err="1" smtClean="0">
                <a:latin typeface="+mj-lt"/>
              </a:rPr>
              <a:t>себебі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болып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жұқпалы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аурулар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келеді</a:t>
            </a:r>
            <a:r>
              <a:rPr lang="ru-RU" dirty="0" smtClean="0">
                <a:latin typeface="+mj-lt"/>
              </a:rPr>
              <a:t>. </a:t>
            </a:r>
          </a:p>
          <a:p>
            <a:pPr algn="just"/>
            <a:r>
              <a:rPr lang="ru-RU" dirty="0" err="1" smtClean="0">
                <a:latin typeface="+mj-lt"/>
              </a:rPr>
              <a:t>Әр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жедел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жұқпалы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аурудан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кейін</a:t>
            </a:r>
            <a:r>
              <a:rPr lang="ru-RU" dirty="0" smtClean="0">
                <a:latin typeface="+mj-lt"/>
              </a:rPr>
              <a:t> 1 </a:t>
            </a:r>
            <a:r>
              <a:rPr lang="ru-RU" dirty="0" err="1" smtClean="0">
                <a:latin typeface="+mj-lt"/>
              </a:rPr>
              <a:t>айға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созылатын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транзиторлық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тапшылық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пайда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болады</a:t>
            </a:r>
            <a:r>
              <a:rPr lang="ru-RU" dirty="0" smtClean="0">
                <a:latin typeface="+mj-lt"/>
              </a:rPr>
              <a:t>. Осы </a:t>
            </a:r>
            <a:r>
              <a:rPr lang="ru-RU" dirty="0" err="1" smtClean="0">
                <a:latin typeface="+mj-lt"/>
              </a:rPr>
              <a:t>мерзімге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әдеттей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балаларға</a:t>
            </a:r>
            <a:r>
              <a:rPr lang="ru-RU" dirty="0" smtClean="0">
                <a:latin typeface="+mj-lt"/>
              </a:rPr>
              <a:t> вакцина </a:t>
            </a:r>
            <a:r>
              <a:rPr lang="ru-RU" dirty="0" err="1" smtClean="0">
                <a:latin typeface="+mj-lt"/>
              </a:rPr>
              <a:t>егуге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тыйым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салынады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Егер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жүйе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қалыпты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жағдайда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болса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жұқпалы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аурулар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жедел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түрде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өтеді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Жұқпалы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аурудын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созылмалы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болуы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қалыптасқан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тапшылықтын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белгісі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Созылмалы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жұқпалар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кезіндегі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тапшылық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қоздырғышпен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күресу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жағдайындағы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жүйенің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резервті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мүмкіншіліктерінің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жұқарғанынан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болады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бара-бара </a:t>
            </a:r>
            <a:r>
              <a:rPr lang="ru-RU" dirty="0" err="1" smtClean="0">
                <a:latin typeface="+mj-lt"/>
              </a:rPr>
              <a:t>ауырлайды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Сонымен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қатар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аталған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жағдай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патологиялық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үрдістің</a:t>
            </a:r>
            <a:r>
              <a:rPr lang="ru-RU" dirty="0" smtClean="0">
                <a:latin typeface="+mj-lt"/>
              </a:rPr>
              <a:t> ары </a:t>
            </a:r>
            <a:r>
              <a:rPr lang="ru-RU" dirty="0" err="1" smtClean="0">
                <a:latin typeface="+mj-lt"/>
              </a:rPr>
              <a:t>қарай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созылмалануына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себеп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болады</a:t>
            </a:r>
            <a:r>
              <a:rPr lang="ru-RU" dirty="0" smtClean="0">
                <a:latin typeface="+mj-lt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u="sng" dirty="0" err="1" smtClean="0">
                <a:latin typeface="+mj-lt"/>
              </a:rPr>
              <a:t>Бактериалдық</a:t>
            </a:r>
            <a:r>
              <a:rPr lang="ru-RU" i="1" u="sng" dirty="0" smtClean="0">
                <a:latin typeface="+mj-lt"/>
              </a:rPr>
              <a:t> </a:t>
            </a:r>
            <a:r>
              <a:rPr lang="ru-RU" i="1" u="sng" dirty="0" err="1" smtClean="0">
                <a:latin typeface="+mj-lt"/>
              </a:rPr>
              <a:t>жұқпалар</a:t>
            </a:r>
            <a:r>
              <a:rPr lang="ru-RU" i="1" u="sng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(туберкулез, </a:t>
            </a:r>
            <a:r>
              <a:rPr lang="ru-RU" dirty="0" err="1" smtClean="0">
                <a:latin typeface="+mj-lt"/>
              </a:rPr>
              <a:t>мерез</a:t>
            </a:r>
            <a:r>
              <a:rPr lang="ru-RU" dirty="0" smtClean="0">
                <a:latin typeface="+mj-lt"/>
              </a:rPr>
              <a:t>, лепра, </a:t>
            </a:r>
            <a:r>
              <a:rPr lang="ru-RU" dirty="0" err="1" smtClean="0">
                <a:latin typeface="+mj-lt"/>
              </a:rPr>
              <a:t>пневмококктық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менингококктық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стрепто</a:t>
            </a:r>
            <a:r>
              <a:rPr lang="ru-RU" dirty="0" smtClean="0">
                <a:latin typeface="+mj-lt"/>
              </a:rPr>
              <a:t>-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стафиллококктық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басқа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жұқпалар</a:t>
            </a:r>
            <a:r>
              <a:rPr lang="ru-RU" dirty="0" smtClean="0">
                <a:latin typeface="+mj-lt"/>
              </a:rPr>
              <a:t>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u="sng" dirty="0" err="1" smtClean="0">
                <a:latin typeface="+mj-lt"/>
              </a:rPr>
              <a:t>Вирустық</a:t>
            </a:r>
            <a:r>
              <a:rPr lang="ru-RU" i="1" u="sng" dirty="0" smtClean="0">
                <a:latin typeface="+mj-lt"/>
              </a:rPr>
              <a:t> </a:t>
            </a:r>
            <a:r>
              <a:rPr lang="ru-RU" i="1" u="sng" dirty="0" err="1" smtClean="0">
                <a:latin typeface="+mj-lt"/>
              </a:rPr>
              <a:t>жұқпалар</a:t>
            </a:r>
            <a:r>
              <a:rPr lang="ru-RU" i="1" u="sng" dirty="0" smtClean="0">
                <a:latin typeface="+mj-lt"/>
              </a:rPr>
              <a:t>: </a:t>
            </a:r>
          </a:p>
          <a:p>
            <a:r>
              <a:rPr lang="ru-RU" dirty="0" smtClean="0">
                <a:latin typeface="+mj-lt"/>
              </a:rPr>
              <a:t>- </a:t>
            </a:r>
            <a:r>
              <a:rPr lang="ru-RU" dirty="0" err="1" smtClean="0">
                <a:latin typeface="+mj-lt"/>
              </a:rPr>
              <a:t>жедел</a:t>
            </a:r>
            <a:r>
              <a:rPr lang="ru-RU" dirty="0" smtClean="0">
                <a:latin typeface="+mj-lt"/>
              </a:rPr>
              <a:t> (</a:t>
            </a:r>
            <a:r>
              <a:rPr lang="ru-RU" dirty="0" err="1" smtClean="0">
                <a:latin typeface="+mj-lt"/>
              </a:rPr>
              <a:t>қызылша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қызамық</a:t>
            </a:r>
            <a:r>
              <a:rPr lang="ru-RU" dirty="0" smtClean="0">
                <a:latin typeface="+mj-lt"/>
              </a:rPr>
              <a:t>, грипп, паротит, </a:t>
            </a:r>
            <a:r>
              <a:rPr lang="ru-RU" dirty="0" err="1" smtClean="0">
                <a:latin typeface="+mj-lt"/>
              </a:rPr>
              <a:t>жел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шешегі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жедел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вирустық</a:t>
            </a:r>
            <a:r>
              <a:rPr lang="ru-RU" dirty="0" smtClean="0">
                <a:latin typeface="+mj-lt"/>
              </a:rPr>
              <a:t> гепатит); </a:t>
            </a:r>
          </a:p>
          <a:p>
            <a:r>
              <a:rPr lang="ru-RU" dirty="0" smtClean="0">
                <a:latin typeface="+mj-lt"/>
              </a:rPr>
              <a:t>- </a:t>
            </a:r>
            <a:r>
              <a:rPr lang="ru-RU" dirty="0" err="1" smtClean="0">
                <a:latin typeface="+mj-lt"/>
              </a:rPr>
              <a:t>персистенциялаған</a:t>
            </a:r>
            <a:r>
              <a:rPr lang="ru-RU" dirty="0" smtClean="0">
                <a:latin typeface="+mj-lt"/>
              </a:rPr>
              <a:t> (</a:t>
            </a:r>
            <a:r>
              <a:rPr lang="ru-RU" dirty="0" err="1" smtClean="0">
                <a:latin typeface="+mj-lt"/>
              </a:rPr>
              <a:t>жеделасты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склероздаушы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панэнцефалитпен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әсерлескен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қызылша</a:t>
            </a:r>
            <a:r>
              <a:rPr lang="ru-RU" dirty="0" smtClean="0">
                <a:latin typeface="+mj-lt"/>
              </a:rPr>
              <a:t>, гепатита В </a:t>
            </a:r>
            <a:r>
              <a:rPr lang="ru-RU" dirty="0" err="1" smtClean="0">
                <a:latin typeface="+mj-lt"/>
              </a:rPr>
              <a:t>созылмалануы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ұшық</a:t>
            </a:r>
            <a:r>
              <a:rPr lang="ru-RU" dirty="0" smtClean="0">
                <a:latin typeface="+mj-lt"/>
              </a:rPr>
              <a:t>); - </a:t>
            </a:r>
            <a:r>
              <a:rPr lang="ru-RU" dirty="0" err="1" smtClean="0">
                <a:latin typeface="+mj-lt"/>
              </a:rPr>
              <a:t>туа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біткен</a:t>
            </a:r>
            <a:r>
              <a:rPr lang="ru-RU" dirty="0" smtClean="0">
                <a:latin typeface="+mj-lt"/>
              </a:rPr>
              <a:t> (</a:t>
            </a:r>
            <a:r>
              <a:rPr lang="ru-RU" dirty="0" err="1" smtClean="0">
                <a:latin typeface="+mj-lt"/>
              </a:rPr>
              <a:t>цитомегаловирустық</a:t>
            </a:r>
            <a:r>
              <a:rPr lang="ru-RU" dirty="0" smtClean="0">
                <a:latin typeface="+mj-lt"/>
              </a:rPr>
              <a:t> инфекция, </a:t>
            </a:r>
            <a:r>
              <a:rPr lang="ru-RU" dirty="0" err="1" smtClean="0">
                <a:latin typeface="+mj-lt"/>
              </a:rPr>
              <a:t>қызамық</a:t>
            </a:r>
            <a:r>
              <a:rPr lang="ru-RU" dirty="0" smtClean="0">
                <a:latin typeface="+mj-lt"/>
              </a:rPr>
              <a:t>); </a:t>
            </a:r>
          </a:p>
          <a:p>
            <a:r>
              <a:rPr lang="ru-RU" dirty="0" smtClean="0">
                <a:latin typeface="+mj-lt"/>
              </a:rPr>
              <a:t>- </a:t>
            </a:r>
            <a:r>
              <a:rPr lang="ru-RU" dirty="0" err="1" smtClean="0">
                <a:latin typeface="+mj-lt"/>
              </a:rPr>
              <a:t>иммунды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жүйенің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вирустық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жұқпалары</a:t>
            </a:r>
            <a:r>
              <a:rPr lang="ru-RU" dirty="0" smtClean="0">
                <a:latin typeface="+mj-lt"/>
              </a:rPr>
              <a:t> (ЖИТС, </a:t>
            </a:r>
            <a:r>
              <a:rPr lang="ru-RU" dirty="0" err="1" smtClean="0">
                <a:latin typeface="+mj-lt"/>
              </a:rPr>
              <a:t>цитомегаловирустық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жұқпа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жұқпалық</a:t>
            </a:r>
            <a:r>
              <a:rPr lang="ru-RU" dirty="0" smtClean="0">
                <a:latin typeface="+mj-lt"/>
              </a:rPr>
              <a:t> мононуклеоз).</a:t>
            </a:r>
          </a:p>
          <a:p>
            <a:pPr algn="just"/>
            <a:endParaRPr lang="ru-RU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9001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Өмір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салтының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қауыпты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факторлары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976" y="1310640"/>
            <a:ext cx="11805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i="1" u="sng" dirty="0" err="1" smtClean="0">
                <a:latin typeface="+mj-lt"/>
              </a:rPr>
              <a:t>Тамақтану</a:t>
            </a:r>
            <a:r>
              <a:rPr lang="ru-RU" i="1" u="sng" dirty="0" smtClean="0">
                <a:latin typeface="+mj-lt"/>
              </a:rPr>
              <a:t> </a:t>
            </a:r>
            <a:r>
              <a:rPr lang="ru-RU" i="1" u="sng" dirty="0" err="1" smtClean="0">
                <a:latin typeface="+mj-lt"/>
              </a:rPr>
              <a:t>жетіспеушілігі</a:t>
            </a:r>
            <a:r>
              <a:rPr lang="ru-RU" i="1" u="sng" dirty="0" smtClean="0">
                <a:latin typeface="+mj-lt"/>
              </a:rPr>
              <a:t>:</a:t>
            </a:r>
          </a:p>
          <a:p>
            <a:pPr algn="just"/>
            <a:r>
              <a:rPr lang="ru-RU" dirty="0" smtClean="0">
                <a:latin typeface="+mj-lt"/>
              </a:rPr>
              <a:t>-</a:t>
            </a:r>
            <a:r>
              <a:rPr lang="ru-RU" dirty="0" err="1" smtClean="0">
                <a:latin typeface="+mj-lt"/>
              </a:rPr>
              <a:t>Ақуыздық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тапшылық</a:t>
            </a:r>
            <a:r>
              <a:rPr lang="ru-RU" dirty="0" smtClean="0">
                <a:latin typeface="+mj-lt"/>
              </a:rPr>
              <a:t> ;</a:t>
            </a:r>
          </a:p>
          <a:p>
            <a:pPr algn="just"/>
            <a:r>
              <a:rPr lang="ru-RU" dirty="0" smtClean="0">
                <a:latin typeface="+mj-lt"/>
              </a:rPr>
              <a:t>-</a:t>
            </a:r>
            <a:r>
              <a:rPr lang="ru-RU" dirty="0" err="1">
                <a:latin typeface="+mj-lt"/>
              </a:rPr>
              <a:t>М</a:t>
            </a:r>
            <a:r>
              <a:rPr lang="ru-RU" dirty="0" err="1" smtClean="0">
                <a:latin typeface="+mj-lt"/>
              </a:rPr>
              <a:t>икроэлементтер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жеткіліксіздігі</a:t>
            </a:r>
            <a:r>
              <a:rPr lang="ru-RU" dirty="0" smtClean="0">
                <a:latin typeface="+mj-lt"/>
              </a:rPr>
              <a:t>;</a:t>
            </a:r>
          </a:p>
          <a:p>
            <a:pPr algn="just"/>
            <a:r>
              <a:rPr lang="ru-RU" dirty="0" smtClean="0">
                <a:latin typeface="+mj-lt"/>
              </a:rPr>
              <a:t>-</a:t>
            </a:r>
            <a:r>
              <a:rPr lang="ru-RU" dirty="0" err="1" smtClean="0">
                <a:latin typeface="+mj-lt"/>
              </a:rPr>
              <a:t>Витаминдер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тапшылығы</a:t>
            </a:r>
            <a:r>
              <a:rPr lang="ru-RU" dirty="0" smtClean="0">
                <a:latin typeface="+mj-lt"/>
              </a:rPr>
              <a:t> (Гиповитаминозы бар </a:t>
            </a:r>
            <a:r>
              <a:rPr lang="ru-RU" dirty="0" err="1" smtClean="0">
                <a:latin typeface="+mj-lt"/>
              </a:rPr>
              <a:t>науқастар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жұқпалық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аурулармен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жиі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қатты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ауырады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созылмалы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түрге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айналуы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күрделенуі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мүмкін</a:t>
            </a:r>
            <a:r>
              <a:rPr lang="ru-RU" dirty="0" smtClean="0">
                <a:latin typeface="+mj-lt"/>
              </a:rPr>
              <a:t>);</a:t>
            </a:r>
            <a:endParaRPr lang="kk-KZ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i="1" u="sng" dirty="0" err="1">
                <a:latin typeface="+mj-lt"/>
              </a:rPr>
              <a:t>Т</a:t>
            </a:r>
            <a:r>
              <a:rPr lang="ru-RU" i="1" u="sng" dirty="0" err="1" smtClean="0">
                <a:latin typeface="+mj-lt"/>
              </a:rPr>
              <a:t>емекі</a:t>
            </a:r>
            <a:r>
              <a:rPr lang="ru-RU" i="1" u="sng" dirty="0" smtClean="0">
                <a:latin typeface="+mj-lt"/>
              </a:rPr>
              <a:t> </a:t>
            </a:r>
            <a:r>
              <a:rPr lang="ru-RU" i="1" u="sng" dirty="0" err="1" smtClean="0">
                <a:latin typeface="+mj-lt"/>
              </a:rPr>
              <a:t>шегу</a:t>
            </a:r>
            <a:r>
              <a:rPr lang="ru-RU" i="1" u="sng" dirty="0" smtClean="0">
                <a:latin typeface="+mj-lt"/>
              </a:rPr>
              <a:t>, </a:t>
            </a:r>
            <a:r>
              <a:rPr lang="ru-RU" i="1" u="sng" dirty="0" err="1" smtClean="0">
                <a:latin typeface="+mj-lt"/>
              </a:rPr>
              <a:t>маскүнемдік</a:t>
            </a:r>
            <a:r>
              <a:rPr lang="ru-RU" i="1" u="sng" dirty="0" smtClean="0">
                <a:latin typeface="+mj-lt"/>
              </a:rPr>
              <a:t> </a:t>
            </a:r>
            <a:r>
              <a:rPr lang="ru-RU" i="1" u="sng" dirty="0" err="1" smtClean="0">
                <a:latin typeface="+mj-lt"/>
              </a:rPr>
              <a:t>және</a:t>
            </a:r>
            <a:r>
              <a:rPr lang="ru-RU" i="1" u="sng" dirty="0" smtClean="0">
                <a:latin typeface="+mj-lt"/>
              </a:rPr>
              <a:t> </a:t>
            </a:r>
            <a:r>
              <a:rPr lang="ru-RU" i="1" u="sng" dirty="0" err="1" smtClean="0">
                <a:latin typeface="+mj-lt"/>
              </a:rPr>
              <a:t>нашақорлық</a:t>
            </a:r>
            <a:endParaRPr lang="ru-RU" i="1" u="sng" dirty="0" smtClean="0">
              <a:latin typeface="+mj-lt"/>
            </a:endParaRPr>
          </a:p>
          <a:p>
            <a:pPr algn="just"/>
            <a:r>
              <a:rPr lang="ru-RU" dirty="0" err="1" smtClean="0">
                <a:latin typeface="+mj-lt"/>
              </a:rPr>
              <a:t>Қазіргі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уақытта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темекі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түтінінің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токсикалық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канцерогендік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қасиеттері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нақты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екінішілік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иммунотапшылықтың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пайда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болуына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әкелетін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дәлелденген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Иммунды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жүйеге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токсикалық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әсерді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тигізетін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темекі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түтінінің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келесі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заттары</a:t>
            </a:r>
            <a:r>
              <a:rPr lang="ru-RU" dirty="0" smtClean="0">
                <a:latin typeface="+mj-lt"/>
              </a:rPr>
              <a:t> бар: </a:t>
            </a:r>
            <a:r>
              <a:rPr lang="ru-RU" dirty="0" err="1" smtClean="0">
                <a:latin typeface="+mj-lt"/>
              </a:rPr>
              <a:t>көміртегі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оксиді</a:t>
            </a:r>
            <a:r>
              <a:rPr lang="ru-RU" dirty="0" smtClean="0">
                <a:latin typeface="+mj-lt"/>
              </a:rPr>
              <a:t>, азот </a:t>
            </a:r>
            <a:r>
              <a:rPr lang="ru-RU" dirty="0" err="1" smtClean="0">
                <a:latin typeface="+mj-lt"/>
              </a:rPr>
              <a:t>окстдтері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цианидті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сутегі</a:t>
            </a:r>
            <a:r>
              <a:rPr lang="ru-RU" dirty="0" smtClean="0">
                <a:latin typeface="+mj-lt"/>
              </a:rPr>
              <a:t>, ацетальдегид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кадмий. Ал </a:t>
            </a:r>
            <a:r>
              <a:rPr lang="ru-RU" dirty="0" err="1" smtClean="0">
                <a:latin typeface="+mj-lt"/>
              </a:rPr>
              <a:t>концерогендік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әсерді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темекі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шегу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салдарынан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қоршаған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ортаға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бөлінетін</a:t>
            </a:r>
            <a:r>
              <a:rPr lang="ru-RU" dirty="0" smtClean="0">
                <a:latin typeface="+mj-lt"/>
              </a:rPr>
              <a:t> формальдегид, гидразин, </a:t>
            </a:r>
            <a:r>
              <a:rPr lang="ru-RU" dirty="0" err="1" smtClean="0">
                <a:latin typeface="+mj-lt"/>
              </a:rPr>
              <a:t>хлорлы</a:t>
            </a:r>
            <a:r>
              <a:rPr lang="ru-RU" dirty="0" smtClean="0">
                <a:latin typeface="+mj-lt"/>
              </a:rPr>
              <a:t> винил, уретан, 2-нитропропан, хинолин, </a:t>
            </a:r>
            <a:r>
              <a:rPr lang="ru-RU" dirty="0" err="1" smtClean="0">
                <a:latin typeface="+mj-lt"/>
              </a:rPr>
              <a:t>нитрозаминдер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бензпирен</a:t>
            </a:r>
            <a:r>
              <a:rPr lang="ru-RU" dirty="0" smtClean="0">
                <a:latin typeface="+mj-lt"/>
              </a:rPr>
              <a:t>, полоний-210, 5-метил-хризен </a:t>
            </a:r>
            <a:r>
              <a:rPr lang="ru-RU" dirty="0" err="1" smtClean="0">
                <a:latin typeface="+mj-lt"/>
              </a:rPr>
              <a:t>тигізеді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Сонымен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қатар</a:t>
            </a:r>
            <a:r>
              <a:rPr lang="ru-RU" dirty="0" smtClean="0">
                <a:latin typeface="+mj-lt"/>
              </a:rPr>
              <a:t> этил </a:t>
            </a:r>
            <a:r>
              <a:rPr lang="ru-RU" dirty="0" err="1" smtClean="0">
                <a:latin typeface="+mj-lt"/>
              </a:rPr>
              <a:t>спиртінің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нәтижесінде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пайда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болатын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ағзаның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созылмалы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интоксикациясын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тудыратын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маскүнемдік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адамның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өмір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сүру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салтына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қауіп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төндіреді</a:t>
            </a:r>
            <a:r>
              <a:rPr lang="ru-RU" dirty="0" smtClean="0">
                <a:latin typeface="+mj-lt"/>
              </a:rPr>
              <a:t>.</a:t>
            </a:r>
          </a:p>
          <a:p>
            <a:pPr algn="just"/>
            <a:r>
              <a:rPr lang="ru-RU" i="1" dirty="0" err="1" smtClean="0">
                <a:latin typeface="+mj-lt"/>
              </a:rPr>
              <a:t>Нашақорлық</a:t>
            </a:r>
            <a:r>
              <a:rPr lang="ru-RU" dirty="0" smtClean="0">
                <a:latin typeface="+mj-lt"/>
              </a:rPr>
              <a:t> – </a:t>
            </a:r>
            <a:r>
              <a:rPr lang="ru-RU" dirty="0" err="1" smtClean="0">
                <a:latin typeface="+mj-lt"/>
              </a:rPr>
              <a:t>вирустық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бактериалдық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жұқпалардың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пайда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болуының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қаупін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жоғарлататын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айқын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тапшылықтың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қалыптасуымен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сипатталады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Нашақорларда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тапшылықтың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пайда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болуына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екі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жағдай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әкелуі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мүмкін</a:t>
            </a:r>
            <a:r>
              <a:rPr lang="ru-RU" dirty="0" smtClean="0">
                <a:latin typeface="+mj-lt"/>
              </a:rPr>
              <a:t>: •</a:t>
            </a:r>
            <a:r>
              <a:rPr lang="ru-RU" dirty="0" err="1" smtClean="0">
                <a:latin typeface="+mj-lt"/>
              </a:rPr>
              <a:t>Опиоидты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нашақорлы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токсиканттардың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тікелей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токсикалық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әсері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олардың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макрофагтар</a:t>
            </a:r>
            <a:r>
              <a:rPr lang="ru-RU" dirty="0" smtClean="0">
                <a:latin typeface="+mj-lt"/>
              </a:rPr>
              <a:t> мен </a:t>
            </a:r>
            <a:r>
              <a:rPr lang="ru-RU" dirty="0" err="1" smtClean="0">
                <a:latin typeface="+mj-lt"/>
              </a:rPr>
              <a:t>лимфоциттер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апоптозын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күшейту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қабілеті</a:t>
            </a:r>
            <a:r>
              <a:rPr lang="ru-RU" dirty="0" smtClean="0">
                <a:latin typeface="+mj-lt"/>
              </a:rPr>
              <a:t>. •</a:t>
            </a:r>
            <a:r>
              <a:rPr lang="ru-RU" dirty="0" err="1" smtClean="0">
                <a:latin typeface="+mj-lt"/>
              </a:rPr>
              <a:t>Нашақордың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нашақорлық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заттарды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қабылдау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уақытының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ұзақтығына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байланысты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өмір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салтынын</a:t>
            </a:r>
            <a:r>
              <a:rPr lang="ru-RU" dirty="0" smtClean="0">
                <a:latin typeface="+mj-lt"/>
              </a:rPr>
              <a:t> риск </a:t>
            </a:r>
            <a:r>
              <a:rPr lang="ru-RU" dirty="0" err="1" smtClean="0">
                <a:latin typeface="+mj-lt"/>
              </a:rPr>
              <a:t>факторлары</a:t>
            </a:r>
            <a:r>
              <a:rPr lang="ru-RU" dirty="0" smtClean="0">
                <a:latin typeface="+mj-lt"/>
              </a:rPr>
              <a:t> – </a:t>
            </a:r>
            <a:r>
              <a:rPr lang="ru-RU" dirty="0" err="1" smtClean="0">
                <a:latin typeface="+mj-lt"/>
              </a:rPr>
              <a:t>тамақтану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ұйқы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бұзылыстары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өзіндік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гигиеналық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шарттарын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сақтамауы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психикалық</a:t>
            </a:r>
            <a:r>
              <a:rPr lang="ru-RU" dirty="0" smtClean="0">
                <a:latin typeface="+mj-lt"/>
              </a:rPr>
              <a:t> деградация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т.б</a:t>
            </a:r>
            <a:r>
              <a:rPr lang="ru-RU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34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3644" y="494269"/>
            <a:ext cx="5213750" cy="8140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kk-KZ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</a:t>
            </a:r>
            <a:r>
              <a:rPr lang="kk-KZ" alt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idx="1"/>
          </p:nvPr>
        </p:nvSpPr>
        <p:spPr>
          <a:xfrm>
            <a:off x="2401844" y="2244514"/>
            <a:ext cx="7878978" cy="3208936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І.Кіріспе</a:t>
            </a:r>
          </a:p>
          <a:p>
            <a:pPr algn="ctr" eaLnBrk="1" hangingPunct="1">
              <a:buFontTx/>
              <a:buNone/>
            </a:pP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ІІ.Негізгі бөлім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kk-KZ" sz="2400" dirty="0">
                <a:solidFill>
                  <a:prstClr val="black"/>
                </a:solidFill>
                <a:latin typeface="Times New Roman" panose="02020603050405020304"/>
              </a:rPr>
              <a:t>Ағзаның иммунитет тапшылығы жағдайлары. </a:t>
            </a:r>
            <a:endParaRPr lang="kk-KZ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lang="kk-KZ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400" dirty="0">
                <a:solidFill>
                  <a:prstClr val="black"/>
                </a:solidFill>
                <a:latin typeface="Times New Roman" panose="02020603050405020304"/>
              </a:rPr>
              <a:t>Иммунитет тапшылығы жіктемесін құрудағы отандық ғалымдардың рөлі (Р.В. Петров, Ю.М. Лопухин</a:t>
            </a:r>
            <a:r>
              <a:rPr lang="kk-KZ" sz="2400" dirty="0" smtClean="0">
                <a:solidFill>
                  <a:prstClr val="black"/>
                </a:solidFill>
                <a:latin typeface="Times New Roman" panose="02020603050405020304"/>
              </a:rPr>
              <a:t>)</a:t>
            </a:r>
            <a:endParaRPr lang="kk-KZ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kk-KZ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</a:t>
            </a:r>
            <a:r>
              <a:rPr lang="kk-KZ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Біріншілік және екіншілік иммундық тапшылық жағдайлары</a:t>
            </a:r>
            <a:endParaRPr lang="kk-KZ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kk-KZ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Қорытынды</a:t>
            </a:r>
          </a:p>
        </p:txBody>
      </p:sp>
    </p:spTree>
    <p:extLst>
      <p:ext uri="{BB962C8B-B14F-4D97-AF65-F5344CB8AC3E}">
        <p14:creationId xmlns:p14="http://schemas.microsoft.com/office/powerpoint/2010/main" val="2882715569"/>
      </p:ext>
    </p:extLst>
  </p:cSld>
  <p:clrMapOvr>
    <a:masterClrMapping/>
  </p:clrMapOvr>
  <p:transition spd="med" advTm="6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514" y="1597306"/>
            <a:ext cx="9201873" cy="429420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2496" y="381000"/>
            <a:ext cx="11379200" cy="758952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tx1"/>
                </a:solidFill>
              </a:rPr>
              <a:t>Екіншілік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иммунды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тапшылық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жағдайларына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негізгі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себепкер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стресстік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факторлар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46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Залалды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экологиялық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факторлар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2336" y="1371600"/>
            <a:ext cx="115763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i="1" u="sng" dirty="0" err="1" smtClean="0">
                <a:latin typeface="+mj-lt"/>
              </a:rPr>
              <a:t>Химиялық</a:t>
            </a:r>
            <a:r>
              <a:rPr lang="ru-RU" i="1" u="sng" dirty="0" smtClean="0">
                <a:latin typeface="+mj-lt"/>
              </a:rPr>
              <a:t> </a:t>
            </a:r>
            <a:r>
              <a:rPr lang="ru-RU" i="1" u="sng" dirty="0" err="1" smtClean="0">
                <a:latin typeface="+mj-lt"/>
              </a:rPr>
              <a:t>заттар</a:t>
            </a:r>
            <a:r>
              <a:rPr lang="ru-RU" i="1" u="sng" dirty="0" smtClean="0">
                <a:latin typeface="+mj-lt"/>
              </a:rPr>
              <a:t> (</a:t>
            </a:r>
            <a:r>
              <a:rPr lang="ru-RU" i="1" u="sng" dirty="0" err="1" smtClean="0">
                <a:latin typeface="+mj-lt"/>
              </a:rPr>
              <a:t>ксенобиотиктер</a:t>
            </a:r>
            <a:r>
              <a:rPr lang="ru-RU" i="1" u="sng" dirty="0" smtClean="0">
                <a:latin typeface="+mj-lt"/>
              </a:rPr>
              <a:t>), </a:t>
            </a:r>
            <a:r>
              <a:rPr lang="ru-RU" dirty="0" err="1" smtClean="0">
                <a:latin typeface="+mj-lt"/>
              </a:rPr>
              <a:t>олардың</a:t>
            </a:r>
            <a:r>
              <a:rPr lang="ru-RU" dirty="0" smtClean="0">
                <a:latin typeface="+mj-lt"/>
              </a:rPr>
              <a:t> саны 4 млрд </a:t>
            </a:r>
            <a:r>
              <a:rPr lang="ru-RU" dirty="0" err="1" smtClean="0">
                <a:latin typeface="+mj-lt"/>
              </a:rPr>
              <a:t>жуық</a:t>
            </a:r>
            <a:r>
              <a:rPr lang="ru-RU" dirty="0" smtClean="0">
                <a:latin typeface="+mj-lt"/>
              </a:rPr>
              <a:t> (</a:t>
            </a:r>
            <a:r>
              <a:rPr lang="ru-RU" dirty="0" err="1" smtClean="0">
                <a:latin typeface="+mj-lt"/>
              </a:rPr>
              <a:t>оның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ішінен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тұрғындар</a:t>
            </a:r>
            <a:r>
              <a:rPr lang="ru-RU" dirty="0" smtClean="0">
                <a:latin typeface="+mj-lt"/>
              </a:rPr>
              <a:t> 63 </a:t>
            </a:r>
            <a:r>
              <a:rPr lang="ru-RU" dirty="0" err="1" smtClean="0">
                <a:latin typeface="+mj-lt"/>
              </a:rPr>
              <a:t>мының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күнделікті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өмірде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пайдаланады</a:t>
            </a:r>
            <a:r>
              <a:rPr lang="ru-RU" dirty="0" smtClean="0">
                <a:latin typeface="+mj-lt"/>
              </a:rPr>
              <a:t>), </a:t>
            </a:r>
            <a:r>
              <a:rPr lang="ru-RU" dirty="0" err="1" smtClean="0">
                <a:latin typeface="+mj-lt"/>
              </a:rPr>
              <a:t>организмге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кіріп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әртүрлі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бұзылыстарды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шақыруы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мүмкін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Оларға</a:t>
            </a:r>
            <a:r>
              <a:rPr lang="ru-RU" dirty="0" smtClean="0">
                <a:latin typeface="+mj-lt"/>
              </a:rPr>
              <a:t>: </a:t>
            </a:r>
            <a:r>
              <a:rPr lang="ru-RU" dirty="0" err="1" smtClean="0">
                <a:latin typeface="+mj-lt"/>
              </a:rPr>
              <a:t>жалпы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токсикалық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жергілікті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тітіркендіргіш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әсер</a:t>
            </a:r>
            <a:r>
              <a:rPr lang="ru-RU" dirty="0" smtClean="0">
                <a:latin typeface="+mj-lt"/>
              </a:rPr>
              <a:t>, эпителий </a:t>
            </a:r>
            <a:r>
              <a:rPr lang="ru-RU" dirty="0" err="1" smtClean="0">
                <a:latin typeface="+mj-lt"/>
              </a:rPr>
              <a:t>десквамациясы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бронхоспазмдар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микроорганизмдердің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механикалық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тосқауылдардаң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өткізгіштіктері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жоғарылауы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жатады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Олардың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көптеген</a:t>
            </a:r>
            <a:r>
              <a:rPr lang="ru-RU" dirty="0" smtClean="0">
                <a:latin typeface="+mj-lt"/>
              </a:rPr>
              <a:t> саны </a:t>
            </a:r>
            <a:r>
              <a:rPr lang="ru-RU" dirty="0" err="1" smtClean="0">
                <a:latin typeface="+mj-lt"/>
              </a:rPr>
              <a:t>иммунды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жүйенің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функцияларын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басады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екіншілік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тапшылықтың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құрылуына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жағдай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жасайды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Әртүрлі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химиялық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қосылыстардың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созылмалы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әсері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иммунологиялық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толеранттылыққа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антиденелер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түзілуінің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тежелуіне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бейспецификалық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антижұқпалық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резистенттіліктің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факторларын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басатын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жасуша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супрессорларының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активтелуіне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әкеледі</a:t>
            </a:r>
            <a:r>
              <a:rPr lang="ru-RU" dirty="0" smtClean="0">
                <a:latin typeface="+mj-lt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i="1" u="sng" dirty="0" err="1" smtClean="0">
                <a:latin typeface="+mj-lt"/>
              </a:rPr>
              <a:t>Физикалық</a:t>
            </a:r>
            <a:r>
              <a:rPr lang="ru-RU" i="1" u="sng" dirty="0" smtClean="0">
                <a:latin typeface="+mj-lt"/>
              </a:rPr>
              <a:t> </a:t>
            </a:r>
            <a:r>
              <a:rPr lang="ru-RU" i="1" u="sng" dirty="0" err="1" smtClean="0">
                <a:latin typeface="+mj-lt"/>
              </a:rPr>
              <a:t>факторлар</a:t>
            </a:r>
            <a:endParaRPr lang="ru-RU" i="1" u="sng" dirty="0" smtClean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 •</a:t>
            </a:r>
            <a:r>
              <a:rPr lang="ru-RU" dirty="0" err="1" smtClean="0">
                <a:latin typeface="+mj-lt"/>
              </a:rPr>
              <a:t>Электромагниттік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толқындар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АЖЖ (СВЧ) </a:t>
            </a:r>
            <a:r>
              <a:rPr lang="ru-RU" dirty="0" err="1" smtClean="0">
                <a:latin typeface="+mj-lt"/>
              </a:rPr>
              <a:t>өрістері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Созылмалы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әсер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етуде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олар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нейтрофилдердің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фагацитарлық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активтілігінің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фазалық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тербелістеріне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антиденелер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синтезенің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бұзылыстарына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әкеледі</a:t>
            </a:r>
            <a:r>
              <a:rPr lang="ru-RU" dirty="0" smtClean="0">
                <a:latin typeface="+mj-lt"/>
              </a:rPr>
              <a:t>. </a:t>
            </a:r>
          </a:p>
          <a:p>
            <a:pPr algn="just"/>
            <a:r>
              <a:rPr lang="ru-RU" dirty="0" smtClean="0">
                <a:latin typeface="+mj-lt"/>
              </a:rPr>
              <a:t>•</a:t>
            </a:r>
            <a:r>
              <a:rPr lang="ru-RU" dirty="0" err="1" smtClean="0">
                <a:latin typeface="+mj-lt"/>
              </a:rPr>
              <a:t>Шудың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интенсивтілігі</a:t>
            </a:r>
            <a:r>
              <a:rPr lang="ru-RU" dirty="0" smtClean="0">
                <a:latin typeface="+mj-lt"/>
              </a:rPr>
              <a:t> 60 – 90 </a:t>
            </a:r>
            <a:r>
              <a:rPr lang="ru-RU" dirty="0" err="1" smtClean="0">
                <a:latin typeface="+mj-lt"/>
              </a:rPr>
              <a:t>дб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аралығында</a:t>
            </a:r>
            <a:r>
              <a:rPr lang="ru-RU" dirty="0" smtClean="0">
                <a:latin typeface="+mj-lt"/>
              </a:rPr>
              <a:t> 2 ай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одан</a:t>
            </a:r>
            <a:r>
              <a:rPr lang="ru-RU" dirty="0" smtClean="0">
                <a:latin typeface="+mj-lt"/>
              </a:rPr>
              <a:t> да </a:t>
            </a:r>
            <a:r>
              <a:rPr lang="ru-RU" dirty="0" err="1" smtClean="0">
                <a:latin typeface="+mj-lt"/>
              </a:rPr>
              <a:t>көп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уақыт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ішінде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әсер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еткенде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сарысуының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бактерицидтік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комплементарлы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активтілігінің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басылуы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спецификалық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қалыпты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антиденелердің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титрлерінің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төмендеуі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байқалады</a:t>
            </a:r>
            <a:r>
              <a:rPr lang="ru-RU" dirty="0" smtClean="0">
                <a:latin typeface="+mj-lt"/>
              </a:rPr>
              <a:t>. </a:t>
            </a:r>
          </a:p>
          <a:p>
            <a:pPr algn="just"/>
            <a:r>
              <a:rPr lang="ru-RU" dirty="0" smtClean="0">
                <a:latin typeface="+mj-lt"/>
              </a:rPr>
              <a:t>•</a:t>
            </a:r>
            <a:r>
              <a:rPr lang="ru-RU" dirty="0" err="1" smtClean="0">
                <a:latin typeface="+mj-lt"/>
              </a:rPr>
              <a:t>Иондаушы</a:t>
            </a:r>
            <a:r>
              <a:rPr lang="ru-RU" dirty="0" smtClean="0">
                <a:latin typeface="+mj-lt"/>
              </a:rPr>
              <a:t> радиация </a:t>
            </a:r>
            <a:r>
              <a:rPr lang="ru-RU" dirty="0" err="1" smtClean="0">
                <a:latin typeface="+mj-lt"/>
              </a:rPr>
              <a:t>сүйек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кемігі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жасушаларының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пролиферациясын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тежейді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терінің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тері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астылық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майлы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қабаттың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өкпелік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гематоэнцефалдық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гематоофтальмикалық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тосқауылдардың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де </a:t>
            </a:r>
            <a:r>
              <a:rPr lang="ru-RU" dirty="0" err="1" smtClean="0">
                <a:latin typeface="+mj-lt"/>
              </a:rPr>
              <a:t>асқазан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шек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тамырларының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ішіне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өту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қабілетін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жоғарлатып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асқазан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әртүрлі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бөгде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антигендердің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өтуін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жеңілдетіп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иммунопатологиялық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реакцияларды</a:t>
            </a:r>
            <a:r>
              <a:rPr lang="ru-RU" dirty="0" smtClean="0">
                <a:latin typeface="+mj-lt"/>
              </a:rPr>
              <a:t> (</a:t>
            </a:r>
            <a:r>
              <a:rPr lang="ru-RU" dirty="0" err="1" smtClean="0">
                <a:latin typeface="+mj-lt"/>
              </a:rPr>
              <a:t>сонын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ішінде</a:t>
            </a:r>
            <a:r>
              <a:rPr lang="ru-RU" dirty="0" smtClean="0">
                <a:latin typeface="+mj-lt"/>
              </a:rPr>
              <a:t> - аллергия) </a:t>
            </a:r>
            <a:r>
              <a:rPr lang="ru-RU" dirty="0" err="1" smtClean="0">
                <a:latin typeface="+mj-lt"/>
              </a:rPr>
              <a:t>туғызады</a:t>
            </a:r>
            <a:r>
              <a:rPr lang="ru-RU" dirty="0" smtClean="0">
                <a:latin typeface="+mj-lt"/>
              </a:rPr>
              <a:t>. 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3257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Ятрогендік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факторлар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5280"/>
            <a:ext cx="11206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latin typeface="+mj-lt"/>
              </a:rPr>
              <a:t>Екіншілік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иммундытапшылықтардың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қалыптасуына</a:t>
            </a:r>
            <a:r>
              <a:rPr lang="ru-RU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ятрогендік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факторлар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да </a:t>
            </a:r>
            <a:r>
              <a:rPr lang="ru-RU" dirty="0" err="1" smtClean="0">
                <a:latin typeface="+mj-lt"/>
              </a:rPr>
              <a:t>қатысуы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мүмкін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Оларға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біріншіден</a:t>
            </a:r>
            <a:r>
              <a:rPr lang="ru-RU" dirty="0" smtClean="0">
                <a:latin typeface="+mj-lt"/>
              </a:rPr>
              <a:t>, </a:t>
            </a:r>
            <a:r>
              <a:rPr lang="ru-RU" i="1" dirty="0" err="1" smtClean="0">
                <a:latin typeface="+mj-lt"/>
              </a:rPr>
              <a:t>дәрілік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препараттар</a:t>
            </a:r>
            <a:r>
              <a:rPr lang="ru-RU" i="1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жатады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Көптеген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эксперименталды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жұмыстарда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клиникалық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тәжирибелерде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цефалоспориндік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фторхинолондық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тізбектің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антибиотиктерінің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левомицетиннің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стрептомициннің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тетрациклиннің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туберкулезге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саңырауқұлақтарға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қарсы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антибиотиктердің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иммундыдепрессиялық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әсері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табылған</a:t>
            </a:r>
            <a:r>
              <a:rPr lang="ru-RU" dirty="0" smtClean="0">
                <a:latin typeface="+mj-lt"/>
              </a:rPr>
              <a:t>. Сонда </a:t>
            </a:r>
            <a:r>
              <a:rPr lang="ru-RU" dirty="0" err="1" smtClean="0">
                <a:latin typeface="+mj-lt"/>
              </a:rPr>
              <a:t>антибиотиктердің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ең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айқын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иммундыдепрессиялық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әсерлері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ретінде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вирустарға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қарсы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иммунитеттің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төмендеуі</a:t>
            </a:r>
            <a:r>
              <a:rPr lang="ru-RU" dirty="0" smtClean="0">
                <a:latin typeface="+mj-lt"/>
              </a:rPr>
              <a:t>, Т-</a:t>
            </a:r>
            <a:r>
              <a:rPr lang="ru-RU" dirty="0" err="1" smtClean="0">
                <a:latin typeface="+mj-lt"/>
              </a:rPr>
              <a:t>лимфоциттердің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функционалды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белсенділігінің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тежелуі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нейтрофилдер</a:t>
            </a:r>
            <a:r>
              <a:rPr lang="ru-RU" dirty="0" smtClean="0">
                <a:latin typeface="+mj-lt"/>
              </a:rPr>
              <a:t> мен </a:t>
            </a:r>
            <a:r>
              <a:rPr lang="ru-RU" dirty="0" err="1" smtClean="0">
                <a:latin typeface="+mj-lt"/>
              </a:rPr>
              <a:t>макрофагтардың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фагоцитарлық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белсенділігі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азаюы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жүзеге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асады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Онкологиялық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лимфопролиферативті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аутоиммундық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аурулардың</a:t>
            </a:r>
            <a:r>
              <a:rPr lang="ru-RU" dirty="0" smtClean="0">
                <a:latin typeface="+mj-lt"/>
              </a:rPr>
              <a:t> ем </a:t>
            </a:r>
            <a:r>
              <a:rPr lang="ru-RU" dirty="0" err="1" smtClean="0">
                <a:latin typeface="+mj-lt"/>
              </a:rPr>
              <a:t>шарасы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ретінде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сонымен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қатар</a:t>
            </a:r>
            <a:r>
              <a:rPr lang="ru-RU" dirty="0" smtClean="0">
                <a:latin typeface="+mj-lt"/>
              </a:rPr>
              <a:t> трансплантация </a:t>
            </a:r>
            <a:r>
              <a:rPr lang="ru-RU" dirty="0" err="1" smtClean="0">
                <a:latin typeface="+mj-lt"/>
              </a:rPr>
              <a:t>кезінде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қолданылатын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дәстүрлі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иммунодепрессанттар</a:t>
            </a:r>
            <a:r>
              <a:rPr lang="ru-RU" dirty="0" smtClean="0">
                <a:latin typeface="+mj-lt"/>
              </a:rPr>
              <a:t> мен </a:t>
            </a:r>
            <a:r>
              <a:rPr lang="ru-RU" dirty="0" err="1" smtClean="0">
                <a:latin typeface="+mj-lt"/>
              </a:rPr>
              <a:t>цитостатиктер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иммуносупрессиялық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әсер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көрсетеді</a:t>
            </a:r>
            <a:r>
              <a:rPr lang="ru-RU" dirty="0" smtClean="0">
                <a:latin typeface="+mj-lt"/>
              </a:rPr>
              <a:t>. </a:t>
            </a:r>
          </a:p>
          <a:p>
            <a:pPr algn="just"/>
            <a:r>
              <a:rPr lang="ru-RU" dirty="0" err="1" smtClean="0">
                <a:latin typeface="+mj-lt"/>
              </a:rPr>
              <a:t>Күшті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иммундысупрессиялық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әсер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кортикостероидті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гормондармен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емдеу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кезінде</a:t>
            </a:r>
            <a:r>
              <a:rPr lang="ru-RU" dirty="0" smtClean="0">
                <a:latin typeface="+mj-lt"/>
              </a:rPr>
              <a:t> де </a:t>
            </a:r>
            <a:r>
              <a:rPr lang="ru-RU" dirty="0" err="1" smtClean="0">
                <a:latin typeface="+mj-lt"/>
              </a:rPr>
              <a:t>байқалады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Физиологиялық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концентрациялардан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тым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жоғары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мөлшерлерде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кортикостероидті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гормондар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иммундыхабарлы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жасушалардың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миграциясы</a:t>
            </a:r>
            <a:r>
              <a:rPr lang="ru-RU" dirty="0" smtClean="0">
                <a:latin typeface="+mj-lt"/>
              </a:rPr>
              <a:t> мен </a:t>
            </a:r>
            <a:r>
              <a:rPr lang="ru-RU" dirty="0" err="1" smtClean="0">
                <a:latin typeface="+mj-lt"/>
              </a:rPr>
              <a:t>рециркуляциясын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тежейді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белсенділіктерін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басып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тікелей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лимфоцитотоксикалық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әсер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көрсете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алады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Қазіргі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кезде</a:t>
            </a:r>
            <a:r>
              <a:rPr lang="ru-RU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ауруханаішілік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госпиталды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жұқпалардың</a:t>
            </a:r>
            <a:r>
              <a:rPr lang="ru-RU" i="1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- </a:t>
            </a:r>
            <a:r>
              <a:rPr lang="ru-RU" dirty="0" err="1" smtClean="0">
                <a:latin typeface="+mj-lt"/>
              </a:rPr>
              <a:t>медициналық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мекемелерде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болатын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қоздырғыштар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шақырған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жұқпалы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үрдістердің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жиілігі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өсуде</a:t>
            </a:r>
            <a:r>
              <a:rPr lang="ru-RU" dirty="0" smtClean="0">
                <a:latin typeface="+mj-lt"/>
              </a:rPr>
              <a:t>. 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854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chemeClr val="tx1"/>
                </a:solidFill>
              </a:rPr>
              <a:t>Иммунитет тапшылығы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576" y="1872761"/>
            <a:ext cx="61018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latin typeface="+mj-lt"/>
              </a:rPr>
              <a:t>Иммундық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жүйе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қызметтер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бұзылыстары</a:t>
            </a:r>
            <a:r>
              <a:rPr lang="ru-RU" dirty="0" smtClean="0">
                <a:latin typeface="+mj-lt"/>
              </a:rPr>
              <a:t> (</a:t>
            </a:r>
            <a:r>
              <a:rPr lang="ru-RU" dirty="0" err="1" smtClean="0">
                <a:latin typeface="+mj-lt"/>
              </a:rPr>
              <a:t>ағзаның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басқа</a:t>
            </a:r>
            <a:r>
              <a:rPr lang="ru-RU" dirty="0" smtClean="0">
                <a:latin typeface="+mj-lt"/>
              </a:rPr>
              <a:t> да </a:t>
            </a:r>
            <a:r>
              <a:rPr lang="ru-RU" dirty="0" err="1" smtClean="0">
                <a:latin typeface="+mj-lt"/>
              </a:rPr>
              <a:t>жүйелер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ндегі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бұзылыстары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сияқты</a:t>
            </a:r>
            <a:r>
              <a:rPr lang="ru-RU" dirty="0" smtClean="0">
                <a:latin typeface="+mj-lt"/>
              </a:rPr>
              <a:t>) </a:t>
            </a:r>
            <a:r>
              <a:rPr lang="ru-RU" dirty="0" err="1" smtClean="0">
                <a:latin typeface="+mj-lt"/>
              </a:rPr>
              <a:t>нәтижес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нде</a:t>
            </a:r>
            <a:r>
              <a:rPr lang="ru-RU" dirty="0" smtClean="0">
                <a:latin typeface="+mj-lt"/>
              </a:rPr>
              <a:t> осы </a:t>
            </a:r>
            <a:r>
              <a:rPr lang="ru-RU" dirty="0" err="1" smtClean="0">
                <a:latin typeface="+mj-lt"/>
              </a:rPr>
              <a:t>жүйеге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тән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аурулар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дамуы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мүмк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н. Осы </a:t>
            </a:r>
            <a:r>
              <a:rPr lang="ru-RU" dirty="0" err="1" smtClean="0">
                <a:latin typeface="+mj-lt"/>
              </a:rPr>
              <a:t>бұзылыстардың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таралған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түр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иммундық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жүйен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қалыпты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иммундық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жауап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тудыра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алмауымен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сипатталатын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иммундық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тапшылық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жағдайлар</a:t>
            </a:r>
            <a:r>
              <a:rPr lang="ru-RU" dirty="0" smtClean="0">
                <a:latin typeface="+mj-lt"/>
              </a:rPr>
              <a:t> (ИТЖ) </a:t>
            </a:r>
            <a:r>
              <a:rPr lang="ru-RU" dirty="0" err="1" smtClean="0">
                <a:latin typeface="+mj-lt"/>
              </a:rPr>
              <a:t>болып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табылады</a:t>
            </a:r>
            <a:r>
              <a:rPr lang="ru-RU" dirty="0" smtClean="0">
                <a:latin typeface="+mj-lt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err="1" smtClean="0">
                <a:latin typeface="+mj-lt"/>
              </a:rPr>
              <a:t>Иммундық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тапшылық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жағдайлар</a:t>
            </a:r>
            <a:r>
              <a:rPr lang="ru-RU" b="1" dirty="0" smtClean="0">
                <a:latin typeface="+mj-lt"/>
              </a:rPr>
              <a:t> (ИТЖ)</a:t>
            </a:r>
            <a:r>
              <a:rPr lang="ru-RU" dirty="0" smtClean="0">
                <a:latin typeface="+mj-lt"/>
              </a:rPr>
              <a:t> – </a:t>
            </a:r>
            <a:r>
              <a:rPr lang="ru-RU" dirty="0" err="1" smtClean="0">
                <a:latin typeface="+mj-lt"/>
              </a:rPr>
              <a:t>иммундық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жауап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қайтарудың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бұзылысына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әртүрл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антигендерге</a:t>
            </a:r>
            <a:r>
              <a:rPr lang="ru-RU" dirty="0" smtClean="0">
                <a:latin typeface="+mj-lt"/>
              </a:rPr>
              <a:t>, б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нш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орында</a:t>
            </a:r>
            <a:r>
              <a:rPr lang="ru-RU" dirty="0" smtClean="0">
                <a:latin typeface="+mj-lt"/>
              </a:rPr>
              <a:t> - </a:t>
            </a:r>
            <a:r>
              <a:rPr lang="ru-RU" dirty="0" err="1" smtClean="0">
                <a:latin typeface="+mj-lt"/>
              </a:rPr>
              <a:t>жұқпаларға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қолайлы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емес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иммундық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жауаптың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дамуына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немесе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төмендеу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не </a:t>
            </a:r>
            <a:r>
              <a:rPr lang="ru-RU" dirty="0" err="1" smtClean="0">
                <a:latin typeface="+mj-lt"/>
              </a:rPr>
              <a:t>әкелет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н, </a:t>
            </a:r>
            <a:r>
              <a:rPr lang="ru-RU" dirty="0" err="1" smtClean="0">
                <a:latin typeface="+mj-lt"/>
              </a:rPr>
              <a:t>иммундық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жүйен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нег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зг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компоненттер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функционалдық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белсенд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л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г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төмендеу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F3313784-8902-4EA4-B306-A18721610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0223420"/>
              </p:ext>
            </p:extLst>
          </p:nvPr>
        </p:nvGraphicFramePr>
        <p:xfrm>
          <a:off x="6966232" y="773724"/>
          <a:ext cx="4885642" cy="5167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55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331" y="580293"/>
            <a:ext cx="110871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ИТЖ </a:t>
            </a:r>
            <a:r>
              <a:rPr lang="ru-RU" dirty="0" err="1" smtClean="0">
                <a:latin typeface="+mj-lt"/>
              </a:rPr>
              <a:t>анықталуы</a:t>
            </a:r>
            <a:r>
              <a:rPr lang="ru-RU" dirty="0" smtClean="0">
                <a:latin typeface="+mj-lt"/>
              </a:rPr>
              <a:t>, б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нш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кезекте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ағзаның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жұқпаларға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қарсы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қорғанысы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нашарлайды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оның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клиникалық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тұрғыда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жұқпалы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аурулармен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жи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сырқаттануы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байқалады</a:t>
            </a:r>
            <a:r>
              <a:rPr lang="ru-RU" dirty="0" smtClean="0">
                <a:latin typeface="+mj-lt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1" dirty="0" err="1" smtClean="0">
                <a:latin typeface="+mj-lt"/>
              </a:rPr>
              <a:t>Гуморалдық</a:t>
            </a:r>
            <a:r>
              <a:rPr lang="ru-RU" b="1" i="1" dirty="0" smtClean="0">
                <a:latin typeface="+mj-lt"/>
              </a:rPr>
              <a:t> иммунитет </a:t>
            </a:r>
            <a:r>
              <a:rPr lang="ru-RU" dirty="0" err="1" smtClean="0">
                <a:latin typeface="+mj-lt"/>
              </a:rPr>
              <a:t>жүйес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зақымдануы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басым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болатын</a:t>
            </a:r>
            <a:r>
              <a:rPr lang="ru-RU" dirty="0" smtClean="0">
                <a:latin typeface="+mj-lt"/>
              </a:rPr>
              <a:t> ИТЖ </a:t>
            </a:r>
            <a:r>
              <a:rPr lang="ru-RU" dirty="0" err="1" smtClean="0">
                <a:latin typeface="+mj-lt"/>
              </a:rPr>
              <a:t>пиогенд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к </a:t>
            </a:r>
            <a:r>
              <a:rPr lang="ru-RU" dirty="0" err="1" smtClean="0">
                <a:latin typeface="+mj-lt"/>
              </a:rPr>
              <a:t>микроағзалармен</a:t>
            </a:r>
            <a:r>
              <a:rPr lang="ru-RU" dirty="0" smtClean="0">
                <a:latin typeface="+mj-lt"/>
              </a:rPr>
              <a:t>, стафилококк, пневмококк, Н. </a:t>
            </a:r>
            <a:r>
              <a:rPr lang="en-US" dirty="0" err="1" smtClean="0">
                <a:latin typeface="+mj-lt"/>
              </a:rPr>
              <a:t>Influenzae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шект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к </a:t>
            </a:r>
            <a:r>
              <a:rPr lang="ru-RU" dirty="0" err="1" smtClean="0">
                <a:latin typeface="+mj-lt"/>
              </a:rPr>
              <a:t>жұқпалармен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шақырылған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аурудың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қайталануы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тән</a:t>
            </a:r>
            <a:r>
              <a:rPr lang="ru-RU" dirty="0" smtClean="0">
                <a:latin typeface="+mj-lt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1" dirty="0" err="1" smtClean="0">
                <a:latin typeface="+mj-lt"/>
              </a:rPr>
              <a:t>Жасушалық</a:t>
            </a:r>
            <a:r>
              <a:rPr lang="ru-RU" b="1" i="1" dirty="0" smtClean="0">
                <a:latin typeface="+mj-lt"/>
              </a:rPr>
              <a:t> иммунитет </a:t>
            </a:r>
            <a:r>
              <a:rPr lang="ru-RU" dirty="0" err="1" smtClean="0">
                <a:latin typeface="+mj-lt"/>
              </a:rPr>
              <a:t>жүйес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зақымдануы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басым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болатын</a:t>
            </a:r>
            <a:r>
              <a:rPr lang="ru-RU" dirty="0" smtClean="0">
                <a:latin typeface="+mj-lt"/>
              </a:rPr>
              <a:t> ИТЖ </a:t>
            </a:r>
            <a:r>
              <a:rPr lang="ru-RU" dirty="0" err="1" smtClean="0">
                <a:latin typeface="+mj-lt"/>
              </a:rPr>
              <a:t>бактериялық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жұқпаларға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қосымша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шартты-патогенд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к </a:t>
            </a:r>
            <a:r>
              <a:rPr lang="ru-RU" dirty="0" err="1" smtClean="0">
                <a:latin typeface="+mj-lt"/>
              </a:rPr>
              <a:t>флорамен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мысалы</a:t>
            </a:r>
            <a:r>
              <a:rPr lang="ru-RU" dirty="0" smtClean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Candida </a:t>
            </a:r>
            <a:r>
              <a:rPr lang="ru-RU" dirty="0" err="1" smtClean="0">
                <a:latin typeface="+mj-lt"/>
              </a:rPr>
              <a:t>саңырауқұлақтарымен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вирустармен</a:t>
            </a:r>
            <a:r>
              <a:rPr lang="ru-RU" dirty="0" smtClean="0">
                <a:latin typeface="+mj-lt"/>
              </a:rPr>
              <a:t> (герпес, </a:t>
            </a:r>
            <a:r>
              <a:rPr lang="ru-RU" dirty="0" err="1" smtClean="0">
                <a:latin typeface="+mj-lt"/>
              </a:rPr>
              <a:t>цитомегаловирус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аденовирустар</a:t>
            </a:r>
            <a:r>
              <a:rPr lang="ru-RU" dirty="0" smtClean="0">
                <a:latin typeface="+mj-lt"/>
              </a:rPr>
              <a:t>), </a:t>
            </a:r>
            <a:r>
              <a:rPr lang="ru-RU" dirty="0" err="1" smtClean="0">
                <a:latin typeface="+mj-lt"/>
              </a:rPr>
              <a:t>пневмоцисталармен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жасуша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ш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л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к </a:t>
            </a:r>
            <a:r>
              <a:rPr lang="ru-RU" dirty="0" err="1" smtClean="0">
                <a:latin typeface="+mj-lt"/>
              </a:rPr>
              <a:t>бактериялармен</a:t>
            </a:r>
            <a:r>
              <a:rPr lang="ru-RU" dirty="0" smtClean="0">
                <a:latin typeface="+mj-lt"/>
              </a:rPr>
              <a:t> (</a:t>
            </a:r>
            <a:r>
              <a:rPr lang="ru-RU" dirty="0" err="1" smtClean="0">
                <a:latin typeface="+mj-lt"/>
              </a:rPr>
              <a:t>микобактериялар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уреаплазмалар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т.б</a:t>
            </a:r>
            <a:r>
              <a:rPr lang="ru-RU" dirty="0" smtClean="0">
                <a:latin typeface="+mj-lt"/>
              </a:rPr>
              <a:t>.) </a:t>
            </a:r>
            <a:r>
              <a:rPr lang="ru-RU" dirty="0" err="1" smtClean="0">
                <a:latin typeface="+mj-lt"/>
              </a:rPr>
              <a:t>шақырылған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жұқпалы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аурулар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дамиды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Сонымен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қатар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туберкулезд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к </a:t>
            </a:r>
            <a:r>
              <a:rPr lang="ru-RU" dirty="0" err="1" smtClean="0">
                <a:latin typeface="+mj-lt"/>
              </a:rPr>
              <a:t>жұқпаларының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жайылуы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гельминтоздың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жи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л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г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жоғарылауы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тән</a:t>
            </a:r>
            <a:r>
              <a:rPr lang="ru-RU" dirty="0" smtClean="0">
                <a:latin typeface="+mj-lt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+mj-lt"/>
              </a:rPr>
              <a:t>Комплемент </a:t>
            </a:r>
            <a:r>
              <a:rPr lang="ru-RU" b="1" i="1" dirty="0" err="1" smtClean="0">
                <a:latin typeface="+mj-lt"/>
              </a:rPr>
              <a:t>компоненттер</a:t>
            </a:r>
            <a:r>
              <a:rPr lang="en-US" b="1" i="1" dirty="0" err="1" smtClean="0">
                <a:latin typeface="+mj-lt"/>
              </a:rPr>
              <a:t>i</a:t>
            </a:r>
            <a:r>
              <a:rPr lang="ru-RU" b="1" i="1" dirty="0" smtClean="0">
                <a:latin typeface="+mj-lt"/>
              </a:rPr>
              <a:t>н</a:t>
            </a:r>
            <a:r>
              <a:rPr lang="en-US" b="1" i="1" dirty="0" err="1" smtClean="0">
                <a:latin typeface="+mj-lt"/>
              </a:rPr>
              <a:t>i</a:t>
            </a:r>
            <a:r>
              <a:rPr lang="ru-RU" b="1" i="1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ақауы</a:t>
            </a:r>
            <a:r>
              <a:rPr lang="ru-RU" dirty="0" smtClean="0">
                <a:latin typeface="+mj-lt"/>
              </a:rPr>
              <a:t> (</a:t>
            </a:r>
            <a:r>
              <a:rPr lang="ru-RU" dirty="0" err="1" smtClean="0">
                <a:latin typeface="+mj-lt"/>
              </a:rPr>
              <a:t>альтернативт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к </a:t>
            </a:r>
            <a:r>
              <a:rPr lang="ru-RU" dirty="0" err="1" smtClean="0">
                <a:latin typeface="+mj-lt"/>
              </a:rPr>
              <a:t>жолының</a:t>
            </a:r>
            <a:r>
              <a:rPr lang="ru-RU" dirty="0" smtClean="0">
                <a:latin typeface="+mj-lt"/>
              </a:rPr>
              <a:t>, С3, С5-9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т.б</a:t>
            </a:r>
            <a:r>
              <a:rPr lang="ru-RU" dirty="0" smtClean="0">
                <a:latin typeface="+mj-lt"/>
              </a:rPr>
              <a:t>.) - </a:t>
            </a:r>
            <a:r>
              <a:rPr lang="ru-RU" dirty="0" err="1" smtClean="0">
                <a:latin typeface="+mj-lt"/>
              </a:rPr>
              <a:t>инкапсулалық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микроағзалармен</a:t>
            </a:r>
            <a:r>
              <a:rPr lang="ru-RU" dirty="0" smtClean="0">
                <a:latin typeface="+mj-lt"/>
              </a:rPr>
              <a:t> (</a:t>
            </a:r>
            <a:r>
              <a:rPr lang="en-US" dirty="0" smtClean="0">
                <a:latin typeface="+mj-lt"/>
              </a:rPr>
              <a:t>Neisseria </a:t>
            </a:r>
            <a:r>
              <a:rPr lang="en-US" dirty="0" err="1" smtClean="0">
                <a:latin typeface="+mj-lt"/>
              </a:rPr>
              <a:t>meningitidus</a:t>
            </a:r>
            <a:r>
              <a:rPr lang="en-US" dirty="0" smtClean="0">
                <a:latin typeface="+mj-lt"/>
              </a:rPr>
              <a:t>, </a:t>
            </a:r>
            <a:r>
              <a:rPr lang="ru-RU" dirty="0" smtClean="0">
                <a:latin typeface="+mj-lt"/>
              </a:rPr>
              <a:t>пневмококк, </a:t>
            </a:r>
            <a:r>
              <a:rPr lang="ru-RU" dirty="0" err="1" smtClean="0">
                <a:latin typeface="+mj-lt"/>
              </a:rPr>
              <a:t>гемофилд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к </a:t>
            </a:r>
            <a:r>
              <a:rPr lang="ru-RU" dirty="0" err="1" smtClean="0">
                <a:latin typeface="+mj-lt"/>
              </a:rPr>
              <a:t>таяқша</a:t>
            </a:r>
            <a:r>
              <a:rPr lang="ru-RU" dirty="0" smtClean="0">
                <a:latin typeface="+mj-lt"/>
              </a:rPr>
              <a:t>) </a:t>
            </a:r>
            <a:r>
              <a:rPr lang="ru-RU" dirty="0" err="1" smtClean="0">
                <a:latin typeface="+mj-lt"/>
              </a:rPr>
              <a:t>шақырылатын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қайталамалы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жайылған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жұқпаларға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әкелед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Жи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жүйел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қызыл</a:t>
            </a:r>
            <a:r>
              <a:rPr lang="ru-RU" dirty="0" smtClean="0">
                <a:latin typeface="+mj-lt"/>
              </a:rPr>
              <a:t> жег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кездесед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.</a:t>
            </a:r>
            <a:endParaRPr lang="kk-KZ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Фагоцитарлық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жүйен</a:t>
            </a:r>
            <a:r>
              <a:rPr lang="en-US" b="1" i="1" dirty="0" err="1" smtClean="0">
                <a:latin typeface="+mj-lt"/>
              </a:rPr>
              <a:t>i</a:t>
            </a:r>
            <a:r>
              <a:rPr lang="ru-RU" b="1" i="1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ақаулары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стафилококктар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клебсиеллалар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шақыратын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созылмалы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гранулематозды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аурулар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кез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нде</a:t>
            </a:r>
            <a:r>
              <a:rPr lang="ru-RU" dirty="0" smtClean="0">
                <a:latin typeface="+mj-lt"/>
              </a:rPr>
              <a:t>, тер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паренхиматозды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мүшелерд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жұқпалы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зақымданулар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түр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болатын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клиникалық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көр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с </a:t>
            </a:r>
            <a:r>
              <a:rPr lang="ru-RU" dirty="0" err="1" smtClean="0">
                <a:latin typeface="+mj-lt"/>
              </a:rPr>
              <a:t>беред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. 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199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</a:t>
            </a:r>
            <a:r>
              <a:rPr lang="en-US" b="1" dirty="0" err="1"/>
              <a:t>i</a:t>
            </a:r>
            <a:r>
              <a:rPr lang="ru-RU" b="1" dirty="0"/>
              <a:t>р</a:t>
            </a:r>
            <a:r>
              <a:rPr lang="en-US" b="1" dirty="0" err="1"/>
              <a:t>i</a:t>
            </a:r>
            <a:r>
              <a:rPr lang="ru-RU" b="1" dirty="0" err="1"/>
              <a:t>нш</a:t>
            </a:r>
            <a:r>
              <a:rPr lang="en-US" b="1" dirty="0" err="1"/>
              <a:t>i</a:t>
            </a:r>
            <a:r>
              <a:rPr lang="ru-RU" b="1" dirty="0"/>
              <a:t>л</a:t>
            </a:r>
            <a:r>
              <a:rPr lang="en-US" b="1" dirty="0" err="1"/>
              <a:t>i</a:t>
            </a:r>
            <a:r>
              <a:rPr lang="ru-RU" b="1" dirty="0"/>
              <a:t>к </a:t>
            </a:r>
            <a:r>
              <a:rPr lang="ru-RU" b="1" dirty="0" err="1"/>
              <a:t>иммундық</a:t>
            </a:r>
            <a:r>
              <a:rPr lang="ru-RU" b="1" dirty="0"/>
              <a:t> </a:t>
            </a:r>
            <a:r>
              <a:rPr lang="ru-RU" b="1" dirty="0" err="1"/>
              <a:t>тапшылық</a:t>
            </a:r>
            <a:r>
              <a:rPr lang="ru-RU" b="1" dirty="0"/>
              <a:t> </a:t>
            </a:r>
            <a:r>
              <a:rPr lang="ru-RU" b="1" dirty="0" err="1"/>
              <a:t>жағдайлар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2336" y="1617785"/>
            <a:ext cx="69723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+mj-lt"/>
              </a:rPr>
              <a:t>Б</a:t>
            </a:r>
            <a:r>
              <a:rPr lang="en-US" b="1" dirty="0" err="1" smtClean="0">
                <a:latin typeface="+mj-lt"/>
              </a:rPr>
              <a:t>i</a:t>
            </a:r>
            <a:r>
              <a:rPr lang="ru-RU" b="1" dirty="0" smtClean="0">
                <a:latin typeface="+mj-lt"/>
              </a:rPr>
              <a:t>р</a:t>
            </a:r>
            <a:r>
              <a:rPr lang="en-US" b="1" dirty="0" err="1" smtClean="0">
                <a:latin typeface="+mj-lt"/>
              </a:rPr>
              <a:t>i</a:t>
            </a:r>
            <a:r>
              <a:rPr lang="ru-RU" b="1" dirty="0" err="1" smtClean="0">
                <a:latin typeface="+mj-lt"/>
              </a:rPr>
              <a:t>нш</a:t>
            </a:r>
            <a:r>
              <a:rPr lang="en-US" b="1" dirty="0" err="1" smtClean="0">
                <a:latin typeface="+mj-lt"/>
              </a:rPr>
              <a:t>i</a:t>
            </a:r>
            <a:r>
              <a:rPr lang="ru-RU" b="1" dirty="0" smtClean="0">
                <a:latin typeface="+mj-lt"/>
              </a:rPr>
              <a:t>л</a:t>
            </a:r>
            <a:r>
              <a:rPr lang="en-US" b="1" dirty="0" err="1" smtClean="0">
                <a:latin typeface="+mj-lt"/>
              </a:rPr>
              <a:t>i</a:t>
            </a:r>
            <a:r>
              <a:rPr lang="ru-RU" b="1" dirty="0" smtClean="0">
                <a:latin typeface="+mj-lt"/>
              </a:rPr>
              <a:t>к ИТЖ </a:t>
            </a:r>
            <a:r>
              <a:rPr lang="ru-RU" dirty="0" smtClean="0">
                <a:latin typeface="+mj-lt"/>
              </a:rPr>
              <a:t>– </a:t>
            </a:r>
            <a:r>
              <a:rPr lang="ru-RU" dirty="0" err="1" smtClean="0">
                <a:latin typeface="+mj-lt"/>
              </a:rPr>
              <a:t>бұл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иммундық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жүйен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i="1" dirty="0" err="1" smtClean="0">
                <a:latin typeface="+mj-lt"/>
              </a:rPr>
              <a:t>туа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пайда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болған</a:t>
            </a:r>
            <a:r>
              <a:rPr lang="ru-RU" i="1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бұзылыстары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иммундық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жүйенің</a:t>
            </a:r>
            <a:r>
              <a:rPr lang="ru-RU" dirty="0" smtClean="0">
                <a:latin typeface="+mj-lt"/>
              </a:rPr>
              <a:t> б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р </a:t>
            </a:r>
            <a:r>
              <a:rPr lang="ru-RU" dirty="0" err="1" smtClean="0">
                <a:latin typeface="+mj-lt"/>
              </a:rPr>
              <a:t>немесе</a:t>
            </a:r>
            <a:r>
              <a:rPr lang="ru-RU" dirty="0" smtClean="0">
                <a:latin typeface="+mj-lt"/>
              </a:rPr>
              <a:t> б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рнеше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компоненттер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атап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айтқанда</a:t>
            </a:r>
            <a:r>
              <a:rPr lang="ru-RU" dirty="0" smtClean="0">
                <a:latin typeface="+mj-lt"/>
              </a:rPr>
              <a:t>: </a:t>
            </a:r>
            <a:r>
              <a:rPr lang="ru-RU" dirty="0" err="1" smtClean="0">
                <a:latin typeface="+mj-lt"/>
              </a:rPr>
              <a:t>гуморалдық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жасушалық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иммунитетт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ң, комплемент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фагоцитарлық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жүйелерд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генетикалық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ақауларымен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байланысты</a:t>
            </a:r>
            <a:r>
              <a:rPr lang="ru-RU" dirty="0" smtClean="0">
                <a:latin typeface="+mj-lt"/>
              </a:rPr>
              <a:t>.</a:t>
            </a:r>
          </a:p>
          <a:p>
            <a:pPr algn="just"/>
            <a:r>
              <a:rPr lang="ru-RU" dirty="0" smtClean="0">
                <a:latin typeface="+mj-lt"/>
              </a:rPr>
              <a:t>Б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нш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л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к ИТЖ, </a:t>
            </a:r>
            <a:r>
              <a:rPr lang="ru-RU" dirty="0" err="1" smtClean="0">
                <a:latin typeface="+mj-lt"/>
              </a:rPr>
              <a:t>көб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несе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тұқымқуалайды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сондықтан</a:t>
            </a:r>
            <a:r>
              <a:rPr lang="ru-RU" dirty="0" smtClean="0">
                <a:latin typeface="+mj-lt"/>
              </a:rPr>
              <a:t> да оны </a:t>
            </a:r>
            <a:r>
              <a:rPr lang="ru-RU" dirty="0" err="1" smtClean="0">
                <a:latin typeface="+mj-lt"/>
              </a:rPr>
              <a:t>генетикалық</a:t>
            </a:r>
            <a:r>
              <a:rPr lang="ru-RU" dirty="0" smtClean="0">
                <a:latin typeface="+mj-lt"/>
              </a:rPr>
              <a:t> ИТЖ </a:t>
            </a:r>
            <a:r>
              <a:rPr lang="ru-RU" dirty="0" err="1" smtClean="0">
                <a:latin typeface="+mj-lt"/>
              </a:rPr>
              <a:t>деп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атайды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Жи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б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нш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л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к ИТЖ </a:t>
            </a:r>
            <a:r>
              <a:rPr lang="ru-RU" dirty="0" err="1" smtClean="0">
                <a:latin typeface="+mj-lt"/>
              </a:rPr>
              <a:t>рецессивт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к </a:t>
            </a:r>
            <a:r>
              <a:rPr lang="ru-RU" dirty="0" err="1" smtClean="0">
                <a:latin typeface="+mj-lt"/>
              </a:rPr>
              <a:t>түр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бойынша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тұқымқуалайды</a:t>
            </a:r>
            <a:r>
              <a:rPr lang="ru-RU" dirty="0" smtClean="0">
                <a:latin typeface="+mj-lt"/>
              </a:rPr>
              <a:t>. </a:t>
            </a:r>
          </a:p>
          <a:p>
            <a:pPr algn="just"/>
            <a:r>
              <a:rPr lang="ru-RU" dirty="0" err="1" smtClean="0">
                <a:latin typeface="+mj-lt"/>
              </a:rPr>
              <a:t>Қаз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рг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уақытта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көптеген</a:t>
            </a:r>
            <a:r>
              <a:rPr lang="ru-RU" dirty="0" smtClean="0">
                <a:latin typeface="+mj-lt"/>
              </a:rPr>
              <a:t> б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нш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л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к </a:t>
            </a:r>
            <a:r>
              <a:rPr lang="ru-RU" dirty="0" err="1" smtClean="0">
                <a:latin typeface="+mj-lt"/>
              </a:rPr>
              <a:t>иммундық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тапшылық</a:t>
            </a:r>
            <a:r>
              <a:rPr lang="ru-RU" dirty="0" smtClean="0">
                <a:latin typeface="+mj-lt"/>
              </a:rPr>
              <a:t> патогенез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нег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з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 </a:t>
            </a:r>
            <a:r>
              <a:rPr lang="ru-RU" dirty="0" err="1" smtClean="0">
                <a:latin typeface="+mj-lt"/>
              </a:rPr>
              <a:t>қалаған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молекулалық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бұзылыстардың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идентификациясы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арқасында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клиникалық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көр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с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тұрақсыздығына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байланысты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бұрынғы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есептеуге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қарағанда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патологияның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бұл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түр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тарағаны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екен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белг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л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болды</a:t>
            </a:r>
            <a:r>
              <a:rPr lang="ru-RU" dirty="0" smtClean="0">
                <a:latin typeface="+mj-lt"/>
              </a:rPr>
              <a:t>. 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0832" b="13932"/>
          <a:stretch/>
        </p:blipFill>
        <p:spPr>
          <a:xfrm>
            <a:off x="7752080" y="1617785"/>
            <a:ext cx="3390571" cy="4226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705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9390" y="355939"/>
            <a:ext cx="110870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Б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нш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л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к </a:t>
            </a:r>
            <a:r>
              <a:rPr lang="ru-RU" dirty="0" err="1" smtClean="0">
                <a:latin typeface="+mj-lt"/>
              </a:rPr>
              <a:t>иммундық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тапшылық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жағдайлар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түрл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болады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олардың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түс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ктемес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ж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ктеу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биеттерде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кезде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өзгер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п </a:t>
            </a:r>
            <a:r>
              <a:rPr lang="ru-RU" dirty="0" err="1" smtClean="0">
                <a:latin typeface="+mj-lt"/>
              </a:rPr>
              <a:t>отырады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Алғаш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рет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арнайы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иммундық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тапшылықтың</a:t>
            </a:r>
            <a:r>
              <a:rPr lang="ru-RU" dirty="0" smtClean="0">
                <a:latin typeface="+mj-lt"/>
              </a:rPr>
              <a:t> ж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ктеу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 </a:t>
            </a:r>
            <a:r>
              <a:rPr lang="ru-RU" b="1" dirty="0" smtClean="0">
                <a:latin typeface="+mj-lt"/>
              </a:rPr>
              <a:t>1974 ж. Ю.М. Лопухин </a:t>
            </a:r>
            <a:r>
              <a:rPr lang="ru-RU" b="1" dirty="0" err="1" smtClean="0">
                <a:latin typeface="+mj-lt"/>
              </a:rPr>
              <a:t>және</a:t>
            </a:r>
            <a:r>
              <a:rPr lang="ru-RU" b="1" dirty="0" smtClean="0">
                <a:latin typeface="+mj-lt"/>
              </a:rPr>
              <a:t> Р.В. Петров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ұсынған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Оның</a:t>
            </a:r>
            <a:r>
              <a:rPr lang="ru-RU" dirty="0" smtClean="0">
                <a:latin typeface="+mj-lt"/>
              </a:rPr>
              <a:t> нег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з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нде</a:t>
            </a:r>
            <a:r>
              <a:rPr lang="ru-RU" dirty="0" smtClean="0">
                <a:latin typeface="+mj-lt"/>
              </a:rPr>
              <a:t> Т-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В-</a:t>
            </a:r>
            <a:r>
              <a:rPr lang="ru-RU" dirty="0" err="1" smtClean="0">
                <a:latin typeface="+mj-lt"/>
              </a:rPr>
              <a:t>лимфоциттер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дамуының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әртүрл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кезеңдег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генетикалық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бөгеттер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жатыр</a:t>
            </a:r>
            <a:r>
              <a:rPr lang="ru-RU" dirty="0" smtClean="0">
                <a:latin typeface="+mj-lt"/>
              </a:rPr>
              <a:t>.</a:t>
            </a:r>
          </a:p>
          <a:p>
            <a:pPr algn="just"/>
            <a:r>
              <a:rPr lang="kk-KZ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Осы ж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ктелуге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сәйкес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арнайы</a:t>
            </a:r>
            <a:r>
              <a:rPr lang="ru-RU" dirty="0" smtClean="0">
                <a:latin typeface="+mj-lt"/>
              </a:rPr>
              <a:t> ИТЖ </a:t>
            </a:r>
            <a:r>
              <a:rPr lang="ru-RU" dirty="0" err="1" smtClean="0">
                <a:latin typeface="+mj-lt"/>
              </a:rPr>
              <a:t>барлық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түрлер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 </a:t>
            </a:r>
            <a:r>
              <a:rPr lang="ru-RU" dirty="0" err="1" smtClean="0">
                <a:latin typeface="+mj-lt"/>
              </a:rPr>
              <a:t>үш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топқа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бөлед</a:t>
            </a:r>
            <a:r>
              <a:rPr lang="en-US" dirty="0" smtClean="0">
                <a:latin typeface="+mj-lt"/>
              </a:rPr>
              <a:t>i: </a:t>
            </a:r>
            <a:endParaRPr lang="kk-KZ" dirty="0" smtClean="0">
              <a:latin typeface="+mj-lt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+mj-lt"/>
              </a:rPr>
              <a:t>Т-</a:t>
            </a:r>
            <a:r>
              <a:rPr lang="ru-RU" dirty="0" err="1" smtClean="0">
                <a:latin typeface="+mj-lt"/>
              </a:rPr>
              <a:t>жүйес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зақымдануы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басым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болатын</a:t>
            </a:r>
            <a:r>
              <a:rPr lang="ru-RU" dirty="0" smtClean="0">
                <a:latin typeface="+mj-lt"/>
              </a:rPr>
              <a:t> б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ш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лік</a:t>
            </a:r>
            <a:r>
              <a:rPr lang="ru-RU" dirty="0" smtClean="0">
                <a:latin typeface="+mj-lt"/>
              </a:rPr>
              <a:t> ИТЖ (</a:t>
            </a:r>
            <a:r>
              <a:rPr lang="en-US" dirty="0" smtClean="0">
                <a:latin typeface="+mj-lt"/>
              </a:rPr>
              <a:t>II, VI </a:t>
            </a:r>
            <a:r>
              <a:rPr lang="ru-RU" dirty="0" err="1" smtClean="0">
                <a:latin typeface="+mj-lt"/>
              </a:rPr>
              <a:t>бөгет</a:t>
            </a:r>
            <a:r>
              <a:rPr lang="ru-RU" dirty="0" smtClean="0">
                <a:latin typeface="+mj-lt"/>
              </a:rPr>
              <a:t>).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+mj-lt"/>
              </a:rPr>
              <a:t> В-</a:t>
            </a:r>
            <a:r>
              <a:rPr lang="ru-RU" dirty="0" err="1" smtClean="0">
                <a:latin typeface="+mj-lt"/>
              </a:rPr>
              <a:t>жүйес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зақымдануы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басым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болатын</a:t>
            </a:r>
            <a:r>
              <a:rPr lang="ru-RU" dirty="0" smtClean="0">
                <a:latin typeface="+mj-lt"/>
              </a:rPr>
              <a:t> б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нш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л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к ИТЖ (</a:t>
            </a:r>
            <a:r>
              <a:rPr lang="en-US" dirty="0" smtClean="0">
                <a:latin typeface="+mj-lt"/>
              </a:rPr>
              <a:t>III, IV, V </a:t>
            </a:r>
            <a:r>
              <a:rPr lang="ru-RU" dirty="0" err="1" smtClean="0">
                <a:latin typeface="+mj-lt"/>
              </a:rPr>
              <a:t>бөгет</a:t>
            </a:r>
            <a:r>
              <a:rPr lang="ru-RU" dirty="0" smtClean="0">
                <a:latin typeface="+mj-lt"/>
              </a:rPr>
              <a:t>).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+mj-lt"/>
              </a:rPr>
              <a:t> Б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р </a:t>
            </a:r>
            <a:r>
              <a:rPr lang="ru-RU" dirty="0" err="1" smtClean="0">
                <a:latin typeface="+mj-lt"/>
              </a:rPr>
              <a:t>уақытта</a:t>
            </a:r>
            <a:r>
              <a:rPr lang="ru-RU" dirty="0" smtClean="0">
                <a:latin typeface="+mj-lt"/>
              </a:rPr>
              <a:t> Т-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В-</a:t>
            </a:r>
            <a:r>
              <a:rPr lang="ru-RU" dirty="0" err="1" smtClean="0">
                <a:latin typeface="+mj-lt"/>
              </a:rPr>
              <a:t>жүйелер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зақымдануымен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өтет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 </a:t>
            </a:r>
            <a:r>
              <a:rPr lang="ru-RU" dirty="0" err="1" smtClean="0">
                <a:latin typeface="+mj-lt"/>
              </a:rPr>
              <a:t>аралас</a:t>
            </a:r>
            <a:r>
              <a:rPr lang="ru-RU" dirty="0" smtClean="0">
                <a:latin typeface="+mj-lt"/>
              </a:rPr>
              <a:t> б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нш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л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к ИТЖ (</a:t>
            </a:r>
            <a:r>
              <a:rPr lang="en-US" dirty="0" smtClean="0">
                <a:latin typeface="+mj-lt"/>
              </a:rPr>
              <a:t>I </a:t>
            </a:r>
            <a:r>
              <a:rPr lang="ru-RU" dirty="0" err="1" smtClean="0">
                <a:latin typeface="+mj-lt"/>
              </a:rPr>
              <a:t>бөгет</a:t>
            </a:r>
            <a:r>
              <a:rPr lang="ru-RU" dirty="0" smtClean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V+VI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т.б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бөгеттер</a:t>
            </a:r>
            <a:r>
              <a:rPr lang="ru-RU" dirty="0" smtClean="0">
                <a:latin typeface="+mj-lt"/>
              </a:rPr>
              <a:t>)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3231"/>
          <a:stretch/>
        </p:blipFill>
        <p:spPr>
          <a:xfrm>
            <a:off x="2286001" y="2839359"/>
            <a:ext cx="5134708" cy="33415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06514" y="4611497"/>
            <a:ext cx="36048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Б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нш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л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к ИТЖ Т-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В-</a:t>
            </a:r>
            <a:r>
              <a:rPr lang="ru-RU" dirty="0" err="1" smtClean="0">
                <a:latin typeface="+mj-lt"/>
              </a:rPr>
              <a:t>жүйелер</a:t>
            </a:r>
            <a:r>
              <a:rPr lang="ru-RU" dirty="0" smtClean="0">
                <a:latin typeface="+mj-lt"/>
              </a:rPr>
              <a:t> ж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ктеу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патогенетикалық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сызбасы</a:t>
            </a:r>
            <a:r>
              <a:rPr lang="ru-RU" dirty="0" smtClean="0">
                <a:latin typeface="+mj-lt"/>
              </a:rPr>
              <a:t> (Р.В. Петров, Ю.М. Лопухин </a:t>
            </a:r>
            <a:r>
              <a:rPr lang="ru-RU" dirty="0" err="1" smtClean="0">
                <a:latin typeface="+mj-lt"/>
              </a:rPr>
              <a:t>бойынша</a:t>
            </a:r>
            <a:r>
              <a:rPr lang="ru-RU" dirty="0" smtClean="0">
                <a:latin typeface="+mj-lt"/>
              </a:rPr>
              <a:t>)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115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tx1"/>
                </a:solidFill>
              </a:rPr>
              <a:t>Гуморалдық</a:t>
            </a:r>
            <a:r>
              <a:rPr lang="ru-RU" sz="2400" b="1" dirty="0">
                <a:solidFill>
                  <a:schemeClr val="tx1"/>
                </a:solidFill>
              </a:rPr>
              <a:t> иммунитет </a:t>
            </a:r>
            <a:r>
              <a:rPr lang="ru-RU" sz="2400" b="1" dirty="0" err="1">
                <a:solidFill>
                  <a:schemeClr val="tx1"/>
                </a:solidFill>
              </a:rPr>
              <a:t>жүйес</a:t>
            </a:r>
            <a:r>
              <a:rPr lang="en-US" sz="2400" b="1" dirty="0" err="1">
                <a:solidFill>
                  <a:schemeClr val="tx1"/>
                </a:solidFill>
              </a:rPr>
              <a:t>i</a:t>
            </a:r>
            <a:r>
              <a:rPr lang="ru-RU" sz="2400" b="1" dirty="0">
                <a:solidFill>
                  <a:schemeClr val="tx1"/>
                </a:solidFill>
              </a:rPr>
              <a:t>н</a:t>
            </a:r>
            <a:r>
              <a:rPr lang="en-US" sz="2400" b="1" dirty="0" err="1">
                <a:solidFill>
                  <a:schemeClr val="tx1"/>
                </a:solidFill>
              </a:rPr>
              <a:t>i</a:t>
            </a:r>
            <a:r>
              <a:rPr lang="ru-RU" sz="2400" b="1" dirty="0">
                <a:solidFill>
                  <a:schemeClr val="tx1"/>
                </a:solidFill>
              </a:rPr>
              <a:t>ң </a:t>
            </a:r>
            <a:r>
              <a:rPr lang="ru-RU" sz="2400" b="1" dirty="0" err="1">
                <a:solidFill>
                  <a:schemeClr val="tx1"/>
                </a:solidFill>
              </a:rPr>
              <a:t>зақымдануы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басым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болатын</a:t>
            </a:r>
            <a:r>
              <a:rPr lang="ru-RU" sz="2400" b="1" dirty="0">
                <a:solidFill>
                  <a:schemeClr val="tx1"/>
                </a:solidFill>
              </a:rPr>
              <a:t> б</a:t>
            </a:r>
            <a:r>
              <a:rPr lang="en-US" sz="2400" b="1" dirty="0" err="1">
                <a:solidFill>
                  <a:schemeClr val="tx1"/>
                </a:solidFill>
              </a:rPr>
              <a:t>i</a:t>
            </a:r>
            <a:r>
              <a:rPr lang="ru-RU" sz="2400" b="1" dirty="0">
                <a:solidFill>
                  <a:schemeClr val="tx1"/>
                </a:solidFill>
              </a:rPr>
              <a:t>р</a:t>
            </a:r>
            <a:r>
              <a:rPr lang="en-US" sz="2400" b="1" dirty="0" err="1">
                <a:solidFill>
                  <a:schemeClr val="tx1"/>
                </a:solidFill>
              </a:rPr>
              <a:t>i</a:t>
            </a:r>
            <a:r>
              <a:rPr lang="ru-RU" sz="2400" b="1" dirty="0" err="1">
                <a:solidFill>
                  <a:schemeClr val="tx1"/>
                </a:solidFill>
              </a:rPr>
              <a:t>нш</a:t>
            </a:r>
            <a:r>
              <a:rPr lang="en-US" sz="2400" b="1" dirty="0" err="1">
                <a:solidFill>
                  <a:schemeClr val="tx1"/>
                </a:solidFill>
              </a:rPr>
              <a:t>i</a:t>
            </a:r>
            <a:r>
              <a:rPr lang="ru-RU" sz="2400" b="1" dirty="0">
                <a:solidFill>
                  <a:schemeClr val="tx1"/>
                </a:solidFill>
              </a:rPr>
              <a:t>л</a:t>
            </a:r>
            <a:r>
              <a:rPr lang="en-US" sz="2400" b="1" dirty="0" err="1">
                <a:solidFill>
                  <a:schemeClr val="tx1"/>
                </a:solidFill>
              </a:rPr>
              <a:t>i</a:t>
            </a:r>
            <a:r>
              <a:rPr lang="ru-RU" sz="2400" b="1" dirty="0">
                <a:solidFill>
                  <a:schemeClr val="tx1"/>
                </a:solidFill>
              </a:rPr>
              <a:t>к ИТЖ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1997" y="1485708"/>
            <a:ext cx="8741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latin typeface="+mj-lt"/>
              </a:rPr>
              <a:t>Брутон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ауруы</a:t>
            </a:r>
            <a:r>
              <a:rPr lang="ru-RU" b="1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Алғаш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рет</a:t>
            </a:r>
            <a:r>
              <a:rPr lang="ru-RU" dirty="0" smtClean="0">
                <a:latin typeface="+mj-lt"/>
              </a:rPr>
              <a:t> 1952 </a:t>
            </a:r>
            <a:r>
              <a:rPr lang="ru-RU" dirty="0" err="1" smtClean="0">
                <a:latin typeface="+mj-lt"/>
              </a:rPr>
              <a:t>жылы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американдық</a:t>
            </a:r>
            <a:r>
              <a:rPr lang="ru-RU" dirty="0" smtClean="0">
                <a:latin typeface="+mj-lt"/>
              </a:rPr>
              <a:t> педиатр </a:t>
            </a:r>
            <a:r>
              <a:rPr lang="ru-RU" dirty="0" err="1" smtClean="0">
                <a:latin typeface="+mj-lt"/>
              </a:rPr>
              <a:t>Брутон</a:t>
            </a:r>
            <a:r>
              <a:rPr lang="ru-RU" dirty="0" smtClean="0">
                <a:latin typeface="+mj-lt"/>
              </a:rPr>
              <a:t> (</a:t>
            </a:r>
            <a:r>
              <a:rPr lang="en-US" dirty="0" err="1" smtClean="0">
                <a:latin typeface="+mj-lt"/>
              </a:rPr>
              <a:t>Bruton</a:t>
            </a:r>
            <a:r>
              <a:rPr lang="en-US" dirty="0" smtClean="0">
                <a:latin typeface="+mj-lt"/>
              </a:rPr>
              <a:t>) </a:t>
            </a:r>
            <a:r>
              <a:rPr lang="ru-RU" dirty="0" err="1" smtClean="0">
                <a:latin typeface="+mj-lt"/>
              </a:rPr>
              <a:t>әртүрл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жұқпалы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аурулармен</a:t>
            </a:r>
            <a:r>
              <a:rPr lang="ru-RU" dirty="0" smtClean="0">
                <a:latin typeface="+mj-lt"/>
              </a:rPr>
              <a:t> (4 </a:t>
            </a:r>
            <a:r>
              <a:rPr lang="ru-RU" dirty="0" err="1" smtClean="0">
                <a:latin typeface="+mj-lt"/>
              </a:rPr>
              <a:t>жасына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дей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 14 </a:t>
            </a:r>
            <a:r>
              <a:rPr lang="ru-RU" dirty="0" err="1" smtClean="0">
                <a:latin typeface="+mj-lt"/>
              </a:rPr>
              <a:t>рет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пнемониямен</a:t>
            </a:r>
            <a:r>
              <a:rPr lang="ru-RU" dirty="0" smtClean="0">
                <a:latin typeface="+mj-lt"/>
              </a:rPr>
              <a:t>, б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рнеше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рет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отитпен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синуситпен</a:t>
            </a:r>
            <a:r>
              <a:rPr lang="ru-RU" dirty="0" smtClean="0">
                <a:latin typeface="+mj-lt"/>
              </a:rPr>
              <a:t>, сепсис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менингитпен</a:t>
            </a:r>
            <a:r>
              <a:rPr lang="ru-RU" dirty="0" smtClean="0">
                <a:latin typeface="+mj-lt"/>
              </a:rPr>
              <a:t>) </a:t>
            </a:r>
            <a:r>
              <a:rPr lang="ru-RU" dirty="0" err="1" smtClean="0">
                <a:latin typeface="+mj-lt"/>
              </a:rPr>
              <a:t>ауырған</a:t>
            </a:r>
            <a:r>
              <a:rPr lang="ru-RU" dirty="0" smtClean="0">
                <a:latin typeface="+mj-lt"/>
              </a:rPr>
              <a:t> 8-жасар ер </a:t>
            </a:r>
            <a:r>
              <a:rPr lang="ru-RU" dirty="0" err="1" smtClean="0">
                <a:latin typeface="+mj-lt"/>
              </a:rPr>
              <a:t>баланың</a:t>
            </a:r>
            <a:r>
              <a:rPr lang="ru-RU" dirty="0" smtClean="0">
                <a:latin typeface="+mj-lt"/>
              </a:rPr>
              <a:t> ауру </a:t>
            </a:r>
            <a:r>
              <a:rPr lang="ru-RU" dirty="0" err="1" smtClean="0">
                <a:latin typeface="+mj-lt"/>
              </a:rPr>
              <a:t>тарихын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жазған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Оның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сарысуын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зерттегенде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антиденелер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табылмаған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Ғылыми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медициналық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әдебиеттерде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жеке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нозологиялық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түр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рет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белг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ленген</a:t>
            </a:r>
            <a:r>
              <a:rPr lang="ru-RU" dirty="0" smtClean="0">
                <a:latin typeface="+mj-lt"/>
              </a:rPr>
              <a:t> б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нш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л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к </a:t>
            </a:r>
            <a:r>
              <a:rPr lang="ru-RU" dirty="0" err="1" smtClean="0">
                <a:latin typeface="+mj-lt"/>
              </a:rPr>
              <a:t>иммундық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тапшылықтың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алғашқы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жазылымы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болған</a:t>
            </a:r>
            <a:r>
              <a:rPr lang="ru-RU" dirty="0" smtClean="0">
                <a:latin typeface="+mj-lt"/>
              </a:rPr>
              <a:t>.</a:t>
            </a:r>
          </a:p>
          <a:p>
            <a:pPr algn="just"/>
            <a:r>
              <a:rPr lang="ru-RU" dirty="0" err="1" smtClean="0">
                <a:latin typeface="+mj-lt"/>
              </a:rPr>
              <a:t>Брутон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ауруымен</a:t>
            </a:r>
            <a:r>
              <a:rPr lang="ru-RU" dirty="0" smtClean="0">
                <a:latin typeface="+mj-lt"/>
              </a:rPr>
              <a:t> тек ер бала </a:t>
            </a:r>
            <a:r>
              <a:rPr lang="ru-RU" dirty="0" err="1" smtClean="0">
                <a:latin typeface="+mj-lt"/>
              </a:rPr>
              <a:t>сырқаттанатын</a:t>
            </a:r>
            <a:r>
              <a:rPr lang="ru-RU" dirty="0" smtClean="0">
                <a:latin typeface="+mj-lt"/>
              </a:rPr>
              <a:t>, Х-</a:t>
            </a:r>
            <a:r>
              <a:rPr lang="ru-RU" dirty="0" err="1" smtClean="0">
                <a:latin typeface="+mj-lt"/>
              </a:rPr>
              <a:t>хромосомамен</a:t>
            </a:r>
            <a:r>
              <a:rPr lang="ru-RU" dirty="0" smtClean="0">
                <a:latin typeface="+mj-lt"/>
              </a:rPr>
              <a:t> 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ркескен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тұқымқуалаушылықтың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рецессивт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к </a:t>
            </a:r>
            <a:r>
              <a:rPr lang="ru-RU" dirty="0" err="1" smtClean="0">
                <a:latin typeface="+mj-lt"/>
              </a:rPr>
              <a:t>түр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болып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табылады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Бұл</a:t>
            </a:r>
            <a:r>
              <a:rPr lang="ru-RU" dirty="0" smtClean="0">
                <a:latin typeface="+mj-lt"/>
              </a:rPr>
              <a:t> ауру Х-т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ркескен</a:t>
            </a:r>
            <a:r>
              <a:rPr lang="ru-RU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агаммаглобулинемия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рет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белг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ленд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. </a:t>
            </a:r>
            <a:endParaRPr lang="kk-KZ" dirty="0" smtClean="0">
              <a:latin typeface="+mj-lt"/>
            </a:endParaRPr>
          </a:p>
          <a:p>
            <a:pPr algn="just"/>
            <a:r>
              <a:rPr lang="ru-RU" dirty="0" err="1" smtClean="0">
                <a:latin typeface="+mj-lt"/>
              </a:rPr>
              <a:t>Брутон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ауруының</a:t>
            </a:r>
            <a:r>
              <a:rPr lang="ru-RU" dirty="0" smtClean="0">
                <a:latin typeface="+mj-lt"/>
              </a:rPr>
              <a:t> нег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з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нде</a:t>
            </a:r>
            <a:r>
              <a:rPr lang="ru-RU" dirty="0" smtClean="0">
                <a:latin typeface="+mj-lt"/>
              </a:rPr>
              <a:t> В-</a:t>
            </a:r>
            <a:r>
              <a:rPr lang="ru-RU" dirty="0" err="1" smtClean="0">
                <a:latin typeface="+mj-lt"/>
              </a:rPr>
              <a:t>лимфоцитт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белсену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плазмалық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жасушаға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айналуында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ядросына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белг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берет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 </a:t>
            </a:r>
            <a:r>
              <a:rPr lang="ru-RU" dirty="0" err="1" smtClean="0">
                <a:latin typeface="+mj-lt"/>
              </a:rPr>
              <a:t>цитоплазмалық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тирозинкиназа</a:t>
            </a:r>
            <a:r>
              <a:rPr lang="ru-RU" dirty="0" smtClean="0">
                <a:latin typeface="+mj-lt"/>
              </a:rPr>
              <a:t> фермент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ақауы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жатыр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Сондықтан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иммуноглобулиндерд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өңд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лу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мүмк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 </a:t>
            </a:r>
            <a:r>
              <a:rPr lang="ru-RU" dirty="0" err="1" smtClean="0">
                <a:latin typeface="+mj-lt"/>
              </a:rPr>
              <a:t>емес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778" t="23163" r="57991" b="10683"/>
          <a:stretch/>
        </p:blipFill>
        <p:spPr>
          <a:xfrm>
            <a:off x="9293469" y="1688123"/>
            <a:ext cx="2347546" cy="34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42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9537" y="434394"/>
            <a:ext cx="108409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+mj-lt"/>
              </a:rPr>
              <a:t>Аурудың</a:t>
            </a:r>
            <a:r>
              <a:rPr lang="ru-RU" dirty="0" smtClean="0">
                <a:latin typeface="+mj-lt"/>
              </a:rPr>
              <a:t> б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нш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нышаны</a:t>
            </a:r>
            <a:r>
              <a:rPr lang="ru-RU" dirty="0" smtClean="0">
                <a:latin typeface="+mj-lt"/>
              </a:rPr>
              <a:t> 7-8 </a:t>
            </a:r>
            <a:r>
              <a:rPr lang="ru-RU" dirty="0" err="1" smtClean="0">
                <a:latin typeface="+mj-lt"/>
              </a:rPr>
              <a:t>айдан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басталып</a:t>
            </a:r>
            <a:r>
              <a:rPr lang="ru-RU" dirty="0" smtClean="0">
                <a:latin typeface="+mj-lt"/>
              </a:rPr>
              <a:t>, 2-3 </a:t>
            </a:r>
            <a:r>
              <a:rPr lang="ru-RU" dirty="0" err="1" smtClean="0">
                <a:latin typeface="+mj-lt"/>
              </a:rPr>
              <a:t>жасқа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дей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 </a:t>
            </a:r>
            <a:r>
              <a:rPr lang="ru-RU" dirty="0" err="1" smtClean="0">
                <a:latin typeface="+mj-lt"/>
              </a:rPr>
              <a:t>байқалады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Иммуноглобулиндерд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трансплацентарлық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өту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науқас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балалардың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өм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б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нш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айларында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жұқпалардан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қорғайтын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жетк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л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кт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антидене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мөлшер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мен </a:t>
            </a:r>
            <a:r>
              <a:rPr lang="ru-RU" dirty="0" err="1" smtClean="0">
                <a:latin typeface="+mj-lt"/>
              </a:rPr>
              <a:t>қамтамасыз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етед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Болашақта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антиденелер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түз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лу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болмауы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әс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рес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тыныс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жолдарының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тер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қайталамалы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бактериалдық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жұқпалы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ауруына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алып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келед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Әдетте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қоздырғыштар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болып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стрептококктар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стафилококктар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грамм тер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с </a:t>
            </a:r>
            <a:r>
              <a:rPr lang="ru-RU" dirty="0" err="1" smtClean="0">
                <a:latin typeface="+mj-lt"/>
              </a:rPr>
              <a:t>бактериялар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табылады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Жұқпалардың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таралу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мүмк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г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болғандықтан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ол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септицемияға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менингитке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әкеліп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соқтырады</a:t>
            </a:r>
            <a:r>
              <a:rPr lang="ru-RU" dirty="0" smtClean="0">
                <a:latin typeface="+mj-lt"/>
              </a:rPr>
              <a:t>. Б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рақ</a:t>
            </a:r>
            <a:r>
              <a:rPr lang="ru-RU" dirty="0" smtClean="0">
                <a:latin typeface="+mj-lt"/>
              </a:rPr>
              <a:t> вирус </a:t>
            </a:r>
            <a:r>
              <a:rPr lang="ru-RU" dirty="0" err="1" smtClean="0">
                <a:latin typeface="+mj-lt"/>
              </a:rPr>
              <a:t>жұқпаларына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осындай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науқас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балаларда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жасушалық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иммунитетт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бұзылмағандығынан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реактивтілік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сақталып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қалады</a:t>
            </a:r>
            <a:r>
              <a:rPr lang="ru-RU" dirty="0" smtClean="0">
                <a:latin typeface="+mj-lt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err="1" smtClean="0">
                <a:latin typeface="+mj-lt"/>
              </a:rPr>
              <a:t>Қарап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тексергенде</a:t>
            </a:r>
            <a:r>
              <a:rPr lang="ru-RU" b="1" dirty="0" smtClean="0">
                <a:latin typeface="+mj-lt"/>
              </a:rPr>
              <a:t>: </a:t>
            </a:r>
            <a:r>
              <a:rPr lang="ru-RU" dirty="0" err="1" smtClean="0">
                <a:latin typeface="+mj-lt"/>
              </a:rPr>
              <a:t>әдеттен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тыс</a:t>
            </a:r>
            <a:r>
              <a:rPr lang="ru-RU" dirty="0" smtClean="0">
                <a:latin typeface="+mj-lt"/>
              </a:rPr>
              <a:t> к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шкене</a:t>
            </a:r>
            <a:r>
              <a:rPr lang="ru-RU" dirty="0" smtClean="0">
                <a:latin typeface="+mj-lt"/>
              </a:rPr>
              <a:t>, тег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с </a:t>
            </a:r>
            <a:r>
              <a:rPr lang="ru-RU" dirty="0" err="1" smtClean="0">
                <a:latin typeface="+mj-lt"/>
              </a:rPr>
              <a:t>бадамшаларын</a:t>
            </a:r>
            <a:r>
              <a:rPr lang="ru-RU" dirty="0" smtClean="0">
                <a:latin typeface="+mj-lt"/>
              </a:rPr>
              <a:t>, к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шкене</a:t>
            </a:r>
            <a:r>
              <a:rPr lang="ru-RU" dirty="0" smtClean="0">
                <a:latin typeface="+mj-lt"/>
              </a:rPr>
              <a:t> лимфа </a:t>
            </a:r>
            <a:r>
              <a:rPr lang="ru-RU" dirty="0" err="1" smtClean="0">
                <a:latin typeface="+mj-lt"/>
              </a:rPr>
              <a:t>түй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ндер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 </a:t>
            </a:r>
            <a:r>
              <a:rPr lang="ru-RU" dirty="0" err="1" smtClean="0">
                <a:latin typeface="+mj-lt"/>
              </a:rPr>
              <a:t>анықтайды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көкбауыры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үлкеймеген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Көң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л </a:t>
            </a:r>
            <a:r>
              <a:rPr lang="ru-RU" dirty="0" err="1" smtClean="0">
                <a:latin typeface="+mj-lt"/>
              </a:rPr>
              <a:t>аударалық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жағдай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ағзадағы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жұқпалы-қабыну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үрд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стерінде</a:t>
            </a:r>
            <a:r>
              <a:rPr lang="ru-RU" dirty="0" smtClean="0">
                <a:latin typeface="+mj-lt"/>
              </a:rPr>
              <a:t> лимфа </a:t>
            </a:r>
            <a:r>
              <a:rPr lang="ru-RU" dirty="0" err="1" smtClean="0">
                <a:latin typeface="+mj-lt"/>
              </a:rPr>
              <a:t>түй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ндер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ң, </a:t>
            </a:r>
            <a:r>
              <a:rPr lang="ru-RU" dirty="0" err="1" smtClean="0">
                <a:latin typeface="+mj-lt"/>
              </a:rPr>
              <a:t>бауыр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көкбауырдың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ұлғаюы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байқалмайды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Бұл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маңызды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нақтама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белг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с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болып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табылады</a:t>
            </a:r>
            <a:r>
              <a:rPr lang="ru-RU" dirty="0" smtClean="0">
                <a:latin typeface="+mj-lt"/>
              </a:rPr>
              <a:t>. </a:t>
            </a:r>
            <a:r>
              <a:rPr lang="en-US" dirty="0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шект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шырышты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қабатында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плазмалық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жасушалар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толығымен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жойылады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Қалыпты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жағдайда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плазмалық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жасушалар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бұл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жерде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көп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мөлшерде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кездеседі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Соған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байланысты</a:t>
            </a:r>
            <a:r>
              <a:rPr lang="ru-RU" dirty="0" smtClean="0">
                <a:latin typeface="+mj-lt"/>
              </a:rPr>
              <a:t> с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мд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л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к </a:t>
            </a:r>
            <a:r>
              <a:rPr lang="ru-RU" dirty="0" err="1" smtClean="0">
                <a:latin typeface="+mj-lt"/>
              </a:rPr>
              <a:t>бұзылысы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байқалады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созылмалы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энтериттер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дамиды</a:t>
            </a:r>
            <a:r>
              <a:rPr lang="ru-RU" dirty="0" smtClean="0">
                <a:latin typeface="+mj-lt"/>
              </a:rPr>
              <a:t>. </a:t>
            </a:r>
            <a:r>
              <a:rPr lang="en-US" dirty="0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шек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қыртысында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лейкоциттер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жиынтығы</a:t>
            </a:r>
            <a:r>
              <a:rPr lang="ru-RU" dirty="0" smtClean="0">
                <a:latin typeface="+mj-lt"/>
              </a:rPr>
              <a:t> бар </a:t>
            </a:r>
            <a:r>
              <a:rPr lang="ru-RU" dirty="0" err="1" smtClean="0">
                <a:latin typeface="+mj-lt"/>
              </a:rPr>
              <a:t>абсцесстер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жи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анықталады</a:t>
            </a:r>
            <a:r>
              <a:rPr lang="ru-RU" dirty="0" smtClean="0">
                <a:latin typeface="+mj-lt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err="1" smtClean="0">
                <a:latin typeface="+mj-lt"/>
              </a:rPr>
              <a:t>Зертханалық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тексеруде</a:t>
            </a:r>
            <a:r>
              <a:rPr lang="ru-RU" b="1" dirty="0" smtClean="0">
                <a:latin typeface="+mj-lt"/>
              </a:rPr>
              <a:t>: </a:t>
            </a:r>
            <a:r>
              <a:rPr lang="ru-RU" dirty="0" err="1" smtClean="0">
                <a:latin typeface="+mj-lt"/>
              </a:rPr>
              <a:t>шетк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қанда</a:t>
            </a:r>
            <a:r>
              <a:rPr lang="ru-RU" dirty="0" smtClean="0">
                <a:latin typeface="+mj-lt"/>
              </a:rPr>
              <a:t> В-</a:t>
            </a:r>
            <a:r>
              <a:rPr lang="ru-RU" dirty="0" err="1" smtClean="0">
                <a:latin typeface="+mj-lt"/>
              </a:rPr>
              <a:t>лимфоциттерд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күрт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төмендеу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немесе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болмауы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барлық</a:t>
            </a:r>
            <a:r>
              <a:rPr lang="ru-RU" dirty="0" smtClean="0">
                <a:latin typeface="+mj-lt"/>
              </a:rPr>
              <a:t> иммуноглобулин </a:t>
            </a:r>
            <a:r>
              <a:rPr lang="ru-RU" dirty="0" err="1" smtClean="0">
                <a:latin typeface="+mj-lt"/>
              </a:rPr>
              <a:t>кластарының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деңгей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төмендеу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немесе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болмауы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байқалады</a:t>
            </a:r>
            <a:r>
              <a:rPr lang="ru-RU" dirty="0" smtClean="0">
                <a:latin typeface="+mj-lt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+mj-lt"/>
              </a:rPr>
              <a:t>Ем</a:t>
            </a:r>
            <a:r>
              <a:rPr lang="en-US" b="1" dirty="0" smtClean="0">
                <a:latin typeface="+mj-lt"/>
              </a:rPr>
              <a:t>i: </a:t>
            </a:r>
            <a:r>
              <a:rPr lang="ru-RU" dirty="0" err="1" smtClean="0">
                <a:latin typeface="+mj-lt"/>
              </a:rPr>
              <a:t>Иммуноглобулиндермен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орынбасушы</a:t>
            </a:r>
            <a:r>
              <a:rPr lang="ru-RU" dirty="0" smtClean="0">
                <a:latin typeface="+mj-lt"/>
              </a:rPr>
              <a:t> терапия. Иммуноглобулин </a:t>
            </a:r>
            <a:r>
              <a:rPr lang="ru-RU" dirty="0" err="1" smtClean="0">
                <a:latin typeface="+mj-lt"/>
              </a:rPr>
              <a:t>препараттарын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көк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тамырға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айына</a:t>
            </a:r>
            <a:r>
              <a:rPr lang="ru-RU" dirty="0" smtClean="0">
                <a:latin typeface="+mj-lt"/>
              </a:rPr>
              <a:t> 200-600 мг/кг </a:t>
            </a:r>
            <a:r>
              <a:rPr lang="ru-RU" dirty="0" err="1" smtClean="0">
                <a:latin typeface="+mj-lt"/>
              </a:rPr>
              <a:t>дейін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енг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зед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Жұқпалы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аурулар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дамыған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жағдайда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қосымша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арнайы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иммуноглобулиндер</a:t>
            </a:r>
            <a:r>
              <a:rPr lang="ru-RU" dirty="0" smtClean="0">
                <a:latin typeface="+mj-lt"/>
              </a:rPr>
              <a:t> (</a:t>
            </a:r>
            <a:r>
              <a:rPr lang="ru-RU" dirty="0" err="1" smtClean="0">
                <a:latin typeface="+mj-lt"/>
              </a:rPr>
              <a:t>стафилококқа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стрептококқа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қызылшаға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қарсы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т.б</a:t>
            </a:r>
            <a:r>
              <a:rPr lang="ru-RU" dirty="0" smtClean="0">
                <a:latin typeface="+mj-lt"/>
              </a:rPr>
              <a:t>.) </a:t>
            </a:r>
            <a:r>
              <a:rPr lang="ru-RU" dirty="0" err="1" smtClean="0">
                <a:latin typeface="+mj-lt"/>
              </a:rPr>
              <a:t>енг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зед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. 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938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790" y="263769"/>
            <a:ext cx="11379200" cy="583106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tx1"/>
                </a:solidFill>
              </a:rPr>
              <a:t>Жасушалық</a:t>
            </a:r>
            <a:r>
              <a:rPr lang="ru-RU" sz="2400" b="1" dirty="0">
                <a:solidFill>
                  <a:schemeClr val="tx1"/>
                </a:solidFill>
              </a:rPr>
              <a:t> иммунитет </a:t>
            </a:r>
            <a:r>
              <a:rPr lang="ru-RU" sz="2400" b="1" dirty="0" err="1">
                <a:solidFill>
                  <a:schemeClr val="tx1"/>
                </a:solidFill>
              </a:rPr>
              <a:t>жүйес</a:t>
            </a:r>
            <a:r>
              <a:rPr lang="en-US" sz="2400" b="1" dirty="0" err="1">
                <a:solidFill>
                  <a:schemeClr val="tx1"/>
                </a:solidFill>
              </a:rPr>
              <a:t>i</a:t>
            </a:r>
            <a:r>
              <a:rPr lang="ru-RU" sz="2400" b="1" dirty="0">
                <a:solidFill>
                  <a:schemeClr val="tx1"/>
                </a:solidFill>
              </a:rPr>
              <a:t>н</a:t>
            </a:r>
            <a:r>
              <a:rPr lang="en-US" sz="2400" b="1" dirty="0" err="1">
                <a:solidFill>
                  <a:schemeClr val="tx1"/>
                </a:solidFill>
              </a:rPr>
              <a:t>i</a:t>
            </a:r>
            <a:r>
              <a:rPr lang="ru-RU" sz="2400" b="1" dirty="0">
                <a:solidFill>
                  <a:schemeClr val="tx1"/>
                </a:solidFill>
              </a:rPr>
              <a:t>ң </a:t>
            </a:r>
            <a:r>
              <a:rPr lang="ru-RU" sz="2400" b="1" dirty="0" err="1">
                <a:solidFill>
                  <a:schemeClr val="tx1"/>
                </a:solidFill>
              </a:rPr>
              <a:t>зақымдануы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басым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болатын</a:t>
            </a:r>
            <a:r>
              <a:rPr lang="ru-RU" sz="2400" b="1" dirty="0">
                <a:solidFill>
                  <a:schemeClr val="tx1"/>
                </a:solidFill>
              </a:rPr>
              <a:t> б</a:t>
            </a:r>
            <a:r>
              <a:rPr lang="en-US" sz="2400" b="1" dirty="0" err="1">
                <a:solidFill>
                  <a:schemeClr val="tx1"/>
                </a:solidFill>
              </a:rPr>
              <a:t>i</a:t>
            </a:r>
            <a:r>
              <a:rPr lang="ru-RU" sz="2400" b="1" dirty="0">
                <a:solidFill>
                  <a:schemeClr val="tx1"/>
                </a:solidFill>
              </a:rPr>
              <a:t>р</a:t>
            </a:r>
            <a:r>
              <a:rPr lang="en-US" sz="2400" b="1" dirty="0" err="1">
                <a:solidFill>
                  <a:schemeClr val="tx1"/>
                </a:solidFill>
              </a:rPr>
              <a:t>i</a:t>
            </a:r>
            <a:r>
              <a:rPr lang="ru-RU" sz="2400" b="1" dirty="0" err="1">
                <a:solidFill>
                  <a:schemeClr val="tx1"/>
                </a:solidFill>
              </a:rPr>
              <a:t>нш</a:t>
            </a:r>
            <a:r>
              <a:rPr lang="en-US" sz="2400" b="1" dirty="0" err="1">
                <a:solidFill>
                  <a:schemeClr val="tx1"/>
                </a:solidFill>
              </a:rPr>
              <a:t>i</a:t>
            </a:r>
            <a:r>
              <a:rPr lang="ru-RU" sz="2400" b="1" dirty="0">
                <a:solidFill>
                  <a:schemeClr val="tx1"/>
                </a:solidFill>
              </a:rPr>
              <a:t>л</a:t>
            </a:r>
            <a:r>
              <a:rPr lang="en-US" sz="2400" b="1" dirty="0" err="1">
                <a:solidFill>
                  <a:schemeClr val="tx1"/>
                </a:solidFill>
              </a:rPr>
              <a:t>i</a:t>
            </a:r>
            <a:r>
              <a:rPr lang="ru-RU" sz="2400" b="1" dirty="0">
                <a:solidFill>
                  <a:schemeClr val="tx1"/>
                </a:solidFill>
              </a:rPr>
              <a:t>к ИТЖ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0790" y="1292469"/>
            <a:ext cx="82032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latin typeface="+mj-lt"/>
              </a:rPr>
              <a:t>Ди</a:t>
            </a:r>
            <a:r>
              <a:rPr lang="ru-RU" b="1" dirty="0" smtClean="0">
                <a:latin typeface="+mj-lt"/>
              </a:rPr>
              <a:t> Джорджи синдромы </a:t>
            </a:r>
            <a:r>
              <a:rPr lang="ru-RU" dirty="0" smtClean="0">
                <a:latin typeface="+mj-lt"/>
              </a:rPr>
              <a:t>(</a:t>
            </a:r>
            <a:r>
              <a:rPr lang="ru-RU" dirty="0" err="1" smtClean="0">
                <a:latin typeface="+mj-lt"/>
              </a:rPr>
              <a:t>тимустың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гипо</a:t>
            </a:r>
            <a:r>
              <a:rPr lang="ru-RU" dirty="0" smtClean="0">
                <a:latin typeface="+mj-lt"/>
              </a:rPr>
              <a:t>-, </a:t>
            </a:r>
            <a:r>
              <a:rPr lang="ru-RU" dirty="0" err="1" smtClean="0">
                <a:latin typeface="+mj-lt"/>
              </a:rPr>
              <a:t>аплазиясы</a:t>
            </a:r>
            <a:r>
              <a:rPr lang="ru-RU" dirty="0" smtClean="0">
                <a:latin typeface="+mj-lt"/>
              </a:rPr>
              <a:t>) Б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нш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л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к </a:t>
            </a:r>
            <a:r>
              <a:rPr lang="ru-RU" dirty="0" err="1" smtClean="0">
                <a:latin typeface="+mj-lt"/>
              </a:rPr>
              <a:t>иммундық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тапшылықтың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бер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лген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түр</a:t>
            </a:r>
            <a:r>
              <a:rPr lang="ru-RU" dirty="0" smtClean="0">
                <a:latin typeface="+mj-lt"/>
              </a:rPr>
              <a:t> патогенез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нег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з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тимустың</a:t>
            </a:r>
            <a:r>
              <a:rPr lang="ru-RU" dirty="0" smtClean="0">
                <a:latin typeface="+mj-lt"/>
              </a:rPr>
              <a:t> (</a:t>
            </a:r>
            <a:r>
              <a:rPr lang="ru-RU" dirty="0" err="1" smtClean="0">
                <a:latin typeface="+mj-lt"/>
              </a:rPr>
              <a:t>дисэмбриогенез</a:t>
            </a:r>
            <a:r>
              <a:rPr lang="ru-RU" dirty="0" smtClean="0">
                <a:latin typeface="+mj-lt"/>
              </a:rPr>
              <a:t>), </a:t>
            </a:r>
            <a:r>
              <a:rPr lang="ru-RU" dirty="0" err="1" smtClean="0">
                <a:latin typeface="+mj-lt"/>
              </a:rPr>
              <a:t>қалқанша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қалқанша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маңы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бездерд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дамуларының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бұзылысына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әкелет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 22 </a:t>
            </a:r>
            <a:r>
              <a:rPr lang="ru-RU" dirty="0" err="1" smtClean="0">
                <a:latin typeface="+mj-lt"/>
              </a:rPr>
              <a:t>хромосоманың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мутациясы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жатыр</a:t>
            </a:r>
            <a:r>
              <a:rPr lang="ru-RU" dirty="0" smtClean="0">
                <a:latin typeface="+mj-lt"/>
              </a:rPr>
              <a:t>. </a:t>
            </a:r>
          </a:p>
          <a:p>
            <a:pPr algn="just"/>
            <a:r>
              <a:rPr lang="ru-RU" dirty="0" smtClean="0">
                <a:latin typeface="+mj-lt"/>
              </a:rPr>
              <a:t>Тимус </a:t>
            </a:r>
            <a:r>
              <a:rPr lang="ru-RU" dirty="0" err="1" smtClean="0">
                <a:latin typeface="+mj-lt"/>
              </a:rPr>
              <a:t>үш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нш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төрт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нш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жұтқыншақ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қалталардан</a:t>
            </a:r>
            <a:r>
              <a:rPr lang="ru-RU" dirty="0" smtClean="0">
                <a:latin typeface="+mj-lt"/>
              </a:rPr>
              <a:t> эпителий </a:t>
            </a:r>
            <a:r>
              <a:rPr lang="ru-RU" dirty="0" err="1" smtClean="0">
                <a:latin typeface="+mj-lt"/>
              </a:rPr>
              <a:t>өс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нд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сі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рет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пайда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болады</a:t>
            </a:r>
            <a:r>
              <a:rPr lang="ru-RU" dirty="0" smtClean="0">
                <a:latin typeface="+mj-lt"/>
              </a:rPr>
              <a:t>. Осы </a:t>
            </a:r>
            <a:r>
              <a:rPr lang="ru-RU" dirty="0" err="1" smtClean="0">
                <a:latin typeface="+mj-lt"/>
              </a:rPr>
              <a:t>аймақтан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қалқанша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маңы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бездер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кей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 </a:t>
            </a:r>
            <a:r>
              <a:rPr lang="ru-RU" dirty="0" err="1" smtClean="0">
                <a:latin typeface="+mj-lt"/>
              </a:rPr>
              <a:t>қолқа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доғасының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құрамына</a:t>
            </a:r>
            <a:r>
              <a:rPr lang="ru-RU" dirty="0" smtClean="0">
                <a:latin typeface="+mj-lt"/>
              </a:rPr>
              <a:t> к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рет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н, </a:t>
            </a:r>
            <a:r>
              <a:rPr lang="ru-RU" dirty="0" err="1" smtClean="0">
                <a:latin typeface="+mj-lt"/>
              </a:rPr>
              <a:t>қан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тамырлық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доғаның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примитивт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бөл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г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дамиды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Нәрестелер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туылғаннан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кей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 осы </a:t>
            </a:r>
            <a:r>
              <a:rPr lang="ru-RU" dirty="0" err="1" smtClean="0">
                <a:latin typeface="+mj-lt"/>
              </a:rPr>
              <a:t>аурумен</a:t>
            </a:r>
            <a:r>
              <a:rPr lang="ru-RU" dirty="0" smtClean="0">
                <a:latin typeface="+mj-lt"/>
              </a:rPr>
              <a:t> б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рден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сырқаттанады</a:t>
            </a:r>
            <a:r>
              <a:rPr lang="ru-RU" dirty="0" smtClean="0">
                <a:latin typeface="+mj-lt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err="1" smtClean="0">
                <a:latin typeface="+mj-lt"/>
              </a:rPr>
              <a:t>Ди</a:t>
            </a:r>
            <a:r>
              <a:rPr lang="ru-RU" b="1" dirty="0" smtClean="0">
                <a:latin typeface="+mj-lt"/>
              </a:rPr>
              <a:t> Джорджи </a:t>
            </a:r>
            <a:r>
              <a:rPr lang="ru-RU" b="1" dirty="0" err="1" smtClean="0">
                <a:latin typeface="+mj-lt"/>
              </a:rPr>
              <a:t>синдромына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жататындар</a:t>
            </a:r>
            <a:r>
              <a:rPr lang="ru-RU" b="1" dirty="0" smtClean="0">
                <a:latin typeface="+mj-lt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dirty="0" err="1" smtClean="0">
                <a:latin typeface="+mj-lt"/>
              </a:rPr>
              <a:t>туа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пайда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болған</a:t>
            </a:r>
            <a:r>
              <a:rPr lang="ru-RU" dirty="0" smtClean="0">
                <a:latin typeface="+mj-lt"/>
              </a:rPr>
              <a:t> тетания, </a:t>
            </a:r>
            <a:r>
              <a:rPr lang="ru-RU" dirty="0" err="1" smtClean="0">
                <a:latin typeface="+mj-lt"/>
              </a:rPr>
              <a:t>қалқанша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маңы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бездер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жет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спеуш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л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г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кезіндегі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гипокальциемия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нәтижес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нде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пайда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болады</a:t>
            </a:r>
            <a:r>
              <a:rPr lang="ru-RU" dirty="0" smtClean="0">
                <a:latin typeface="+mj-lt"/>
              </a:rPr>
              <a:t>;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сыртқы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көр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с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ақаулығы</a:t>
            </a:r>
            <a:r>
              <a:rPr lang="ru-RU" dirty="0" smtClean="0">
                <a:latin typeface="+mj-lt"/>
              </a:rPr>
              <a:t> – «</a:t>
            </a:r>
            <a:r>
              <a:rPr lang="ru-RU" dirty="0" err="1" smtClean="0">
                <a:latin typeface="+mj-lt"/>
              </a:rPr>
              <a:t>балық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тәр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err="1" smtClean="0">
                <a:latin typeface="+mj-lt"/>
              </a:rPr>
              <a:t>зд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» </a:t>
            </a:r>
            <a:r>
              <a:rPr lang="ru-RU" dirty="0" err="1" smtClean="0">
                <a:latin typeface="+mj-lt"/>
              </a:rPr>
              <a:t>ауыз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құлағының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төмен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орналасуы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монголоидты</a:t>
            </a:r>
            <a:r>
              <a:rPr lang="ru-RU" dirty="0" smtClean="0">
                <a:latin typeface="+mj-lt"/>
              </a:rPr>
              <a:t> т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л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мге </a:t>
            </a:r>
            <a:r>
              <a:rPr lang="ru-RU" dirty="0" err="1" smtClean="0">
                <a:latin typeface="+mj-lt"/>
              </a:rPr>
              <a:t>қарама-қарсы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көз</a:t>
            </a:r>
            <a:r>
              <a:rPr lang="ru-RU" dirty="0" smtClean="0">
                <a:latin typeface="+mj-lt"/>
              </a:rPr>
              <a:t>;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жүрек-қан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тамырлар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жүйес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н</a:t>
            </a:r>
            <a:r>
              <a:rPr lang="en-US" dirty="0" err="1" smtClean="0">
                <a:latin typeface="+mj-lt"/>
              </a:rPr>
              <a:t>i</a:t>
            </a:r>
            <a:r>
              <a:rPr lang="ru-RU" dirty="0" smtClean="0">
                <a:latin typeface="+mj-lt"/>
              </a:rPr>
              <a:t>ң </a:t>
            </a:r>
            <a:r>
              <a:rPr lang="ru-RU" dirty="0" err="1" smtClean="0">
                <a:latin typeface="+mj-lt"/>
              </a:rPr>
              <a:t>туа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пайда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болған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ақаулары</a:t>
            </a:r>
            <a:r>
              <a:rPr lang="ru-RU" dirty="0" smtClean="0">
                <a:latin typeface="+mj-lt"/>
              </a:rPr>
              <a:t>; </a:t>
            </a:r>
            <a:r>
              <a:rPr lang="ru-RU" dirty="0" err="1" smtClean="0">
                <a:latin typeface="+mj-lt"/>
              </a:rPr>
              <a:t>Фалло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тетрадасына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ұқсас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қолқа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доғасының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оң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жаққа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қарай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жайылуы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жи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анықталады</a:t>
            </a:r>
            <a:r>
              <a:rPr lang="ru-RU" dirty="0" smtClean="0">
                <a:latin typeface="+mj-lt"/>
              </a:rPr>
              <a:t>;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жасушалық</a:t>
            </a:r>
            <a:r>
              <a:rPr lang="ru-RU" dirty="0" smtClean="0">
                <a:latin typeface="+mj-lt"/>
              </a:rPr>
              <a:t> иммунитет </a:t>
            </a:r>
            <a:r>
              <a:rPr lang="ru-RU" dirty="0" err="1" smtClean="0">
                <a:latin typeface="+mj-lt"/>
              </a:rPr>
              <a:t>тапшылығы</a:t>
            </a:r>
            <a:r>
              <a:rPr lang="ru-RU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50066" b="6442"/>
          <a:stretch/>
        </p:blipFill>
        <p:spPr>
          <a:xfrm>
            <a:off x="8893785" y="1459126"/>
            <a:ext cx="2826205" cy="365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41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2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1F3B164B-E97D-45BC-AD8F-68315D12E883}" vid="{4DE81A75-BF2E-4D09-8EAF-5A26A6335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3653</Words>
  <Application>Microsoft Office PowerPoint</Application>
  <PresentationFormat>Широкоэкранный</PresentationFormat>
  <Paragraphs>112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Georgia</vt:lpstr>
      <vt:lpstr>Times New Roman</vt:lpstr>
      <vt:lpstr>Wingdings</vt:lpstr>
      <vt:lpstr>Wingdings 2</vt:lpstr>
      <vt:lpstr>Тема2</vt:lpstr>
      <vt:lpstr>Презентация PowerPoint</vt:lpstr>
      <vt:lpstr>    Жоспар:</vt:lpstr>
      <vt:lpstr>Иммунитет тапшылығы</vt:lpstr>
      <vt:lpstr>Презентация PowerPoint</vt:lpstr>
      <vt:lpstr>Бiрiншiлiк иммундық тапшылық жағдайлар</vt:lpstr>
      <vt:lpstr>Презентация PowerPoint</vt:lpstr>
      <vt:lpstr>Гуморалдық иммунитет жүйесiнiң зақымдануы басым болатын бiрiншiлiк ИТЖ </vt:lpstr>
      <vt:lpstr>Презентация PowerPoint</vt:lpstr>
      <vt:lpstr>Жасушалық иммунитет жүйесiнiң зақымдануы басым болатын бiрiншiлiк ИТЖ</vt:lpstr>
      <vt:lpstr>Презентация PowerPoint</vt:lpstr>
      <vt:lpstr>Фагоцитарлық жүйенiң бiрiншiлiк тапшылықтары</vt:lpstr>
      <vt:lpstr>Бiрiншiлiк ИТЖ болжам диагностикасы</vt:lpstr>
      <vt:lpstr>Екіншілік иммундық тапшылық жағдайлар</vt:lpstr>
      <vt:lpstr>Екіншілік иммунды тапшылық жағдайлардың ерекшеліктері:</vt:lpstr>
      <vt:lpstr>Екіншілік ИТЖ қалыптасуына сабепкер факторлар</vt:lpstr>
      <vt:lpstr>Физиологиялық (жасқа байланысты) иммунды тапшылықтар</vt:lpstr>
      <vt:lpstr>Презентация PowerPoint</vt:lpstr>
      <vt:lpstr>Ауруға шалдығу</vt:lpstr>
      <vt:lpstr>Өмір салтының қауыпты факторлары</vt:lpstr>
      <vt:lpstr>Екіншілік иммунды тапшылық жағдайларына негізгі себепкер стресстік факторлар</vt:lpstr>
      <vt:lpstr>Залалды экологиялық факторлар </vt:lpstr>
      <vt:lpstr>Ятрогендік факторлар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Аружан</dc:creator>
  <cp:lastModifiedBy>Атанбаева Гулшат</cp:lastModifiedBy>
  <cp:revision>13</cp:revision>
  <dcterms:created xsi:type="dcterms:W3CDTF">2024-01-11T18:09:07Z</dcterms:created>
  <dcterms:modified xsi:type="dcterms:W3CDTF">2024-02-21T06:48:06Z</dcterms:modified>
</cp:coreProperties>
</file>